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Lst>
  <p:sldSz cx="18288000" cy="10287000"/>
  <p:notesSz cx="6858000" cy="9144000"/>
  <p:embeddedFontLst>
    <p:embeddedFont>
      <p:font typeface="Aileron Bold" charset="1" panose="00000800000000000000"/>
      <p:regular r:id="rId13"/>
    </p:embeddedFont>
    <p:embeddedFont>
      <p:font typeface="Aileron" charset="1" panose="00000500000000000000"/>
      <p:regular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fonts/font13.fntdata" Type="http://schemas.openxmlformats.org/officeDocument/2006/relationships/font"/><Relationship Id="rId14" Target="fonts/font14.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sv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png" Type="http://schemas.openxmlformats.org/officeDocument/2006/relationships/image"/><Relationship Id="rId8" Target="../media/image7.svg" Type="http://schemas.openxmlformats.org/officeDocument/2006/relationships/image"/><Relationship Id="rId9" Target="../media/image8.jpe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png" Type="http://schemas.openxmlformats.org/officeDocument/2006/relationships/image"/><Relationship Id="rId3" Target="../media/image18.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19.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9.png" Type="http://schemas.openxmlformats.org/officeDocument/2006/relationships/image"/><Relationship Id="rId11" Target="../media/image22.pn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20.png" Type="http://schemas.openxmlformats.org/officeDocument/2006/relationships/image"/><Relationship Id="rId7" Target="../media/image21.svg" Type="http://schemas.openxmlformats.org/officeDocument/2006/relationships/image"/><Relationship Id="rId8" Target="../media/image6.png" Type="http://schemas.openxmlformats.org/officeDocument/2006/relationships/image"/><Relationship Id="rId9" Target="../media/image7.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0.png" Type="http://schemas.openxmlformats.org/officeDocument/2006/relationships/image"/><Relationship Id="rId3" Target="../media/image21.svg" Type="http://schemas.openxmlformats.org/officeDocument/2006/relationships/image"/><Relationship Id="rId4" Target="../media/image23.png" Type="http://schemas.openxmlformats.org/officeDocument/2006/relationships/image"/><Relationship Id="rId5" Target="../media/image24.svg" Type="http://schemas.openxmlformats.org/officeDocument/2006/relationships/image"/><Relationship Id="rId6" Target="../media/image25.png" Type="http://schemas.openxmlformats.org/officeDocument/2006/relationships/image"/><Relationship Id="rId7" Target="../media/image26.svg" Type="http://schemas.openxmlformats.org/officeDocument/2006/relationships/image"/><Relationship Id="rId8" Target="../media/image19.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7.png" Type="http://schemas.openxmlformats.org/officeDocument/2006/relationships/image"/><Relationship Id="rId3" Target="../media/image28.svg" Type="http://schemas.openxmlformats.org/officeDocument/2006/relationships/image"/><Relationship Id="rId4" Target="../media/image29.png" Type="http://schemas.openxmlformats.org/officeDocument/2006/relationships/image"/><Relationship Id="rId5" Target="../media/image30.svg" Type="http://schemas.openxmlformats.org/officeDocument/2006/relationships/image"/><Relationship Id="rId6" Target="../media/image3.png" Type="http://schemas.openxmlformats.org/officeDocument/2006/relationships/image"/><Relationship Id="rId7" Target="../media/image4.svg" Type="http://schemas.openxmlformats.org/officeDocument/2006/relationships/image"/><Relationship Id="rId8" Target="../media/image19.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3.png" Type="http://schemas.openxmlformats.org/officeDocument/2006/relationships/image"/><Relationship Id="rId11" Target="../media/image34.svg" Type="http://schemas.openxmlformats.org/officeDocument/2006/relationships/image"/><Relationship Id="rId12" Target="../media/image19.pn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6.png" Type="http://schemas.openxmlformats.org/officeDocument/2006/relationships/image"/><Relationship Id="rId5" Target="../media/image7.svg" Type="http://schemas.openxmlformats.org/officeDocument/2006/relationships/image"/><Relationship Id="rId6" Target="../media/image31.png" Type="http://schemas.openxmlformats.org/officeDocument/2006/relationships/image"/><Relationship Id="rId7" Target="../media/image32.svg" Type="http://schemas.openxmlformats.org/officeDocument/2006/relationships/image"/><Relationship Id="rId8" Target="../media/image3.png" Type="http://schemas.openxmlformats.org/officeDocument/2006/relationships/image"/><Relationship Id="rId9" Target="../media/image4.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png" Type="http://schemas.openxmlformats.org/officeDocument/2006/relationships/image"/><Relationship Id="rId11" Target="../media/image7.svg" Type="http://schemas.openxmlformats.org/officeDocument/2006/relationships/image"/><Relationship Id="rId12" Target="../media/image35.png" Type="http://schemas.openxmlformats.org/officeDocument/2006/relationships/image"/><Relationship Id="rId13" Target="../media/image36.svg" Type="http://schemas.openxmlformats.org/officeDocument/2006/relationships/image"/><Relationship Id="rId14" Target="../media/image37.png" Type="http://schemas.openxmlformats.org/officeDocument/2006/relationships/image"/><Relationship Id="rId15" Target="../media/image38.svg" Type="http://schemas.openxmlformats.org/officeDocument/2006/relationships/image"/><Relationship Id="rId16" Target="../media/image31.png" Type="http://schemas.openxmlformats.org/officeDocument/2006/relationships/image"/><Relationship Id="rId17" Target="../media/image32.svg" Type="http://schemas.openxmlformats.org/officeDocument/2006/relationships/image"/><Relationship Id="rId18" Target="../media/image3.png" Type="http://schemas.openxmlformats.org/officeDocument/2006/relationships/image"/><Relationship Id="rId19" Target="../media/image4.svg" Type="http://schemas.openxmlformats.org/officeDocument/2006/relationships/image"/><Relationship Id="rId2" Target="../media/image9.png" Type="http://schemas.openxmlformats.org/officeDocument/2006/relationships/image"/><Relationship Id="rId20" Target="../media/image19.png" Type="http://schemas.openxmlformats.org/officeDocument/2006/relationships/image"/><Relationship Id="rId3" Target="../media/image10.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13.png" Type="http://schemas.openxmlformats.org/officeDocument/2006/relationships/image"/><Relationship Id="rId7" Target="../media/image14.svg" Type="http://schemas.openxmlformats.org/officeDocument/2006/relationships/image"/><Relationship Id="rId8" Target="../media/image15.png" Type="http://schemas.openxmlformats.org/officeDocument/2006/relationships/image"/><Relationship Id="rId9" Target="../media/image16.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E6EDEB">
                <a:alpha val="100000"/>
              </a:srgbClr>
            </a:gs>
            <a:gs pos="100000">
              <a:srgbClr val="FFFFFF">
                <a:alpha val="100000"/>
              </a:srgbClr>
            </a:gs>
          </a:gsLst>
          <a:lin ang="0"/>
        </a:gradFill>
      </p:bgPr>
    </p:bg>
    <p:spTree>
      <p:nvGrpSpPr>
        <p:cNvPr id="1" name=""/>
        <p:cNvGrpSpPr/>
        <p:nvPr/>
      </p:nvGrpSpPr>
      <p:grpSpPr>
        <a:xfrm>
          <a:off x="0" y="0"/>
          <a:ext cx="0" cy="0"/>
          <a:chOff x="0" y="0"/>
          <a:chExt cx="0" cy="0"/>
        </a:xfrm>
      </p:grpSpPr>
      <p:sp>
        <p:nvSpPr>
          <p:cNvPr name="Freeform 2" id="2"/>
          <p:cNvSpPr/>
          <p:nvPr/>
        </p:nvSpPr>
        <p:spPr>
          <a:xfrm flipH="false" flipV="false" rot="0">
            <a:off x="1047325" y="6630436"/>
            <a:ext cx="465190" cy="465190"/>
          </a:xfrm>
          <a:custGeom>
            <a:avLst/>
            <a:gdLst/>
            <a:ahLst/>
            <a:cxnLst/>
            <a:rect r="r" b="b" t="t" l="l"/>
            <a:pathLst>
              <a:path h="465190" w="465190">
                <a:moveTo>
                  <a:pt x="0" y="0"/>
                </a:moveTo>
                <a:lnTo>
                  <a:pt x="465190" y="0"/>
                </a:lnTo>
                <a:lnTo>
                  <a:pt x="465190" y="465190"/>
                </a:lnTo>
                <a:lnTo>
                  <a:pt x="0" y="46519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3724975">
            <a:off x="8818467" y="1610666"/>
            <a:ext cx="1546457" cy="1632145"/>
          </a:xfrm>
          <a:custGeom>
            <a:avLst/>
            <a:gdLst/>
            <a:ahLst/>
            <a:cxnLst/>
            <a:rect r="r" b="b" t="t" l="l"/>
            <a:pathLst>
              <a:path h="1632145" w="1546457">
                <a:moveTo>
                  <a:pt x="0" y="0"/>
                </a:moveTo>
                <a:lnTo>
                  <a:pt x="1546457" y="0"/>
                </a:lnTo>
                <a:lnTo>
                  <a:pt x="1546457" y="1632145"/>
                </a:lnTo>
                <a:lnTo>
                  <a:pt x="0" y="163214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851219" y="707100"/>
            <a:ext cx="2017977" cy="1308627"/>
          </a:xfrm>
          <a:custGeom>
            <a:avLst/>
            <a:gdLst/>
            <a:ahLst/>
            <a:cxnLst/>
            <a:rect r="r" b="b" t="t" l="l"/>
            <a:pathLst>
              <a:path h="1308627" w="2017977">
                <a:moveTo>
                  <a:pt x="0" y="0"/>
                </a:moveTo>
                <a:lnTo>
                  <a:pt x="2017977" y="0"/>
                </a:lnTo>
                <a:lnTo>
                  <a:pt x="2017977" y="1308628"/>
                </a:lnTo>
                <a:lnTo>
                  <a:pt x="0" y="1308628"/>
                </a:lnTo>
                <a:lnTo>
                  <a:pt x="0" y="0"/>
                </a:lnTo>
                <a:close/>
              </a:path>
            </a:pathLst>
          </a:custGeom>
          <a:blipFill>
            <a:blip r:embed="rId6"/>
            <a:stretch>
              <a:fillRect l="-17600" t="-38423" r="-2742" b="-47151"/>
            </a:stretch>
          </a:blipFill>
        </p:spPr>
      </p:sp>
      <p:sp>
        <p:nvSpPr>
          <p:cNvPr name="Freeform 5" id="5"/>
          <p:cNvSpPr/>
          <p:nvPr/>
        </p:nvSpPr>
        <p:spPr>
          <a:xfrm flipH="false" flipV="false" rot="0">
            <a:off x="9686762" y="8894191"/>
            <a:ext cx="2974074" cy="2066981"/>
          </a:xfrm>
          <a:custGeom>
            <a:avLst/>
            <a:gdLst/>
            <a:ahLst/>
            <a:cxnLst/>
            <a:rect r="r" b="b" t="t" l="l"/>
            <a:pathLst>
              <a:path h="2066981" w="2974074">
                <a:moveTo>
                  <a:pt x="0" y="0"/>
                </a:moveTo>
                <a:lnTo>
                  <a:pt x="2974073" y="0"/>
                </a:lnTo>
                <a:lnTo>
                  <a:pt x="2974073" y="2066982"/>
                </a:lnTo>
                <a:lnTo>
                  <a:pt x="0" y="206698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0">
            <a:off x="15313926" y="8894191"/>
            <a:ext cx="2974074" cy="2066981"/>
          </a:xfrm>
          <a:custGeom>
            <a:avLst/>
            <a:gdLst/>
            <a:ahLst/>
            <a:cxnLst/>
            <a:rect r="r" b="b" t="t" l="l"/>
            <a:pathLst>
              <a:path h="2066981" w="2974074">
                <a:moveTo>
                  <a:pt x="0" y="0"/>
                </a:moveTo>
                <a:lnTo>
                  <a:pt x="2974074" y="0"/>
                </a:lnTo>
                <a:lnTo>
                  <a:pt x="2974074" y="2066982"/>
                </a:lnTo>
                <a:lnTo>
                  <a:pt x="0" y="206698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nvGrpSpPr>
          <p:cNvPr name="Group 7" id="7"/>
          <p:cNvGrpSpPr>
            <a:grpSpLocks noChangeAspect="true"/>
          </p:cNvGrpSpPr>
          <p:nvPr/>
        </p:nvGrpSpPr>
        <p:grpSpPr>
          <a:xfrm rot="0">
            <a:off x="11046293" y="800491"/>
            <a:ext cx="5135102" cy="10160682"/>
            <a:chOff x="0" y="0"/>
            <a:chExt cx="2620010" cy="5184140"/>
          </a:xfrm>
        </p:grpSpPr>
        <p:sp>
          <p:nvSpPr>
            <p:cNvPr name="Freeform 8" id="8"/>
            <p:cNvSpPr/>
            <p:nvPr/>
          </p:nvSpPr>
          <p:spPr>
            <a:xfrm flipH="false" flipV="false" rot="0">
              <a:off x="53340" y="25400"/>
              <a:ext cx="2513330" cy="5132070"/>
            </a:xfrm>
            <a:custGeom>
              <a:avLst/>
              <a:gdLst/>
              <a:ahLst/>
              <a:cxnLst/>
              <a:rect r="r" b="b" t="t" l="l"/>
              <a:pathLst>
                <a:path h="5132070" w="2513330">
                  <a:moveTo>
                    <a:pt x="2159000" y="0"/>
                  </a:moveTo>
                  <a:lnTo>
                    <a:pt x="354330" y="0"/>
                  </a:lnTo>
                  <a:cubicBezTo>
                    <a:pt x="158750" y="0"/>
                    <a:pt x="0" y="158750"/>
                    <a:pt x="0" y="354330"/>
                  </a:cubicBezTo>
                  <a:lnTo>
                    <a:pt x="0" y="4777740"/>
                  </a:lnTo>
                  <a:cubicBezTo>
                    <a:pt x="0" y="4973320"/>
                    <a:pt x="158750" y="5132070"/>
                    <a:pt x="354330" y="5132070"/>
                  </a:cubicBezTo>
                  <a:lnTo>
                    <a:pt x="2159000" y="5132070"/>
                  </a:lnTo>
                  <a:cubicBezTo>
                    <a:pt x="2354580" y="5132070"/>
                    <a:pt x="2513330" y="4973320"/>
                    <a:pt x="2513330" y="4777740"/>
                  </a:cubicBezTo>
                  <a:lnTo>
                    <a:pt x="2513330" y="354330"/>
                  </a:lnTo>
                  <a:cubicBezTo>
                    <a:pt x="2513330" y="158750"/>
                    <a:pt x="2354580" y="0"/>
                    <a:pt x="2159000" y="0"/>
                  </a:cubicBezTo>
                  <a:close/>
                  <a:moveTo>
                    <a:pt x="1558290" y="162560"/>
                  </a:moveTo>
                  <a:cubicBezTo>
                    <a:pt x="1576070" y="162560"/>
                    <a:pt x="1590040" y="176530"/>
                    <a:pt x="1590040" y="194310"/>
                  </a:cubicBezTo>
                  <a:cubicBezTo>
                    <a:pt x="1590040" y="212090"/>
                    <a:pt x="1576070" y="226060"/>
                    <a:pt x="1558290" y="226060"/>
                  </a:cubicBezTo>
                  <a:cubicBezTo>
                    <a:pt x="1540510" y="226060"/>
                    <a:pt x="1526540" y="212090"/>
                    <a:pt x="1526540" y="194310"/>
                  </a:cubicBezTo>
                  <a:cubicBezTo>
                    <a:pt x="1526540" y="176530"/>
                    <a:pt x="1541780" y="162560"/>
                    <a:pt x="1558290" y="162560"/>
                  </a:cubicBezTo>
                  <a:close/>
                  <a:moveTo>
                    <a:pt x="1089660" y="172720"/>
                  </a:moveTo>
                  <a:lnTo>
                    <a:pt x="1394460" y="172720"/>
                  </a:lnTo>
                  <a:cubicBezTo>
                    <a:pt x="1405890" y="172720"/>
                    <a:pt x="1416050" y="181610"/>
                    <a:pt x="1416050" y="194310"/>
                  </a:cubicBezTo>
                  <a:cubicBezTo>
                    <a:pt x="1416050" y="207010"/>
                    <a:pt x="1405890" y="215900"/>
                    <a:pt x="1394460" y="215900"/>
                  </a:cubicBezTo>
                  <a:lnTo>
                    <a:pt x="1089660" y="215900"/>
                  </a:lnTo>
                  <a:cubicBezTo>
                    <a:pt x="1078230" y="215900"/>
                    <a:pt x="1068070" y="207010"/>
                    <a:pt x="1068070" y="194310"/>
                  </a:cubicBezTo>
                  <a:cubicBezTo>
                    <a:pt x="1068070" y="181610"/>
                    <a:pt x="1078230" y="172720"/>
                    <a:pt x="1089660" y="172720"/>
                  </a:cubicBezTo>
                  <a:close/>
                  <a:moveTo>
                    <a:pt x="2383790" y="4798060"/>
                  </a:moveTo>
                  <a:cubicBezTo>
                    <a:pt x="2383790" y="4913630"/>
                    <a:pt x="2289810" y="5007610"/>
                    <a:pt x="2174240" y="5007610"/>
                  </a:cubicBezTo>
                  <a:lnTo>
                    <a:pt x="341630" y="5007610"/>
                  </a:lnTo>
                  <a:cubicBezTo>
                    <a:pt x="226060" y="5007610"/>
                    <a:pt x="132080" y="4913630"/>
                    <a:pt x="132080" y="4798060"/>
                  </a:cubicBezTo>
                  <a:lnTo>
                    <a:pt x="132080" y="340360"/>
                  </a:lnTo>
                  <a:cubicBezTo>
                    <a:pt x="132080" y="224790"/>
                    <a:pt x="226060" y="130810"/>
                    <a:pt x="341630" y="130810"/>
                  </a:cubicBezTo>
                  <a:lnTo>
                    <a:pt x="614680" y="130810"/>
                  </a:lnTo>
                  <a:lnTo>
                    <a:pt x="614680" y="187960"/>
                  </a:lnTo>
                  <a:cubicBezTo>
                    <a:pt x="614680" y="252730"/>
                    <a:pt x="668020" y="306070"/>
                    <a:pt x="732790" y="306070"/>
                  </a:cubicBezTo>
                  <a:lnTo>
                    <a:pt x="1783080" y="306070"/>
                  </a:lnTo>
                  <a:cubicBezTo>
                    <a:pt x="1847850" y="306070"/>
                    <a:pt x="1901190" y="252730"/>
                    <a:pt x="1901190" y="187960"/>
                  </a:cubicBezTo>
                  <a:lnTo>
                    <a:pt x="1901190" y="130810"/>
                  </a:lnTo>
                  <a:lnTo>
                    <a:pt x="2172970" y="130810"/>
                  </a:lnTo>
                  <a:cubicBezTo>
                    <a:pt x="2288540" y="130810"/>
                    <a:pt x="2382520" y="224790"/>
                    <a:pt x="2382520" y="340360"/>
                  </a:cubicBezTo>
                  <a:lnTo>
                    <a:pt x="2382520" y="4798060"/>
                  </a:lnTo>
                  <a:close/>
                </a:path>
              </a:pathLst>
            </a:custGeom>
            <a:solidFill>
              <a:srgbClr val="000000"/>
            </a:solidFill>
          </p:spPr>
        </p:sp>
        <p:sp>
          <p:nvSpPr>
            <p:cNvPr name="Freeform 9" id="9"/>
            <p:cNvSpPr/>
            <p:nvPr/>
          </p:nvSpPr>
          <p:spPr>
            <a:xfrm flipH="false" flipV="false" rot="0">
              <a:off x="185420" y="156210"/>
              <a:ext cx="2250453" cy="4876800"/>
            </a:xfrm>
            <a:custGeom>
              <a:avLst/>
              <a:gdLst/>
              <a:ahLst/>
              <a:cxnLst/>
              <a:rect r="r" b="b" t="t" l="l"/>
              <a:pathLst>
                <a:path h="4876800" w="2250453">
                  <a:moveTo>
                    <a:pt x="2040890" y="0"/>
                  </a:moveTo>
                  <a:lnTo>
                    <a:pt x="1769110" y="0"/>
                  </a:lnTo>
                  <a:lnTo>
                    <a:pt x="1769110" y="57150"/>
                  </a:lnTo>
                  <a:cubicBezTo>
                    <a:pt x="1769110" y="121920"/>
                    <a:pt x="1715770" y="175260"/>
                    <a:pt x="1651000" y="175260"/>
                  </a:cubicBezTo>
                  <a:lnTo>
                    <a:pt x="601980" y="175260"/>
                  </a:lnTo>
                  <a:cubicBezTo>
                    <a:pt x="537210" y="175260"/>
                    <a:pt x="483870" y="121920"/>
                    <a:pt x="483870" y="57150"/>
                  </a:cubicBezTo>
                  <a:lnTo>
                    <a:pt x="483870" y="0"/>
                  </a:lnTo>
                  <a:lnTo>
                    <a:pt x="209550" y="0"/>
                  </a:lnTo>
                  <a:cubicBezTo>
                    <a:pt x="93980" y="0"/>
                    <a:pt x="0" y="93980"/>
                    <a:pt x="0" y="209550"/>
                  </a:cubicBezTo>
                  <a:lnTo>
                    <a:pt x="0" y="4667250"/>
                  </a:lnTo>
                  <a:cubicBezTo>
                    <a:pt x="0" y="4782820"/>
                    <a:pt x="93980" y="4876800"/>
                    <a:pt x="209550" y="4876800"/>
                  </a:cubicBezTo>
                  <a:lnTo>
                    <a:pt x="2040890" y="4876800"/>
                  </a:lnTo>
                  <a:cubicBezTo>
                    <a:pt x="2156460" y="4876800"/>
                    <a:pt x="2250440" y="4782820"/>
                    <a:pt x="2250440" y="4667250"/>
                  </a:cubicBezTo>
                  <a:lnTo>
                    <a:pt x="2250440" y="209550"/>
                  </a:lnTo>
                  <a:cubicBezTo>
                    <a:pt x="2251710" y="93980"/>
                    <a:pt x="2157730" y="0"/>
                    <a:pt x="2040890" y="0"/>
                  </a:cubicBezTo>
                  <a:close/>
                </a:path>
              </a:pathLst>
            </a:custGeom>
            <a:blipFill>
              <a:blip r:embed="rId9"/>
              <a:stretch>
                <a:fillRect l="-10735" t="0" r="-6013" b="0"/>
              </a:stretch>
            </a:blipFill>
          </p:spPr>
        </p:sp>
        <p:sp>
          <p:nvSpPr>
            <p:cNvPr name="Freeform 10" id="10"/>
            <p:cNvSpPr/>
            <p:nvPr/>
          </p:nvSpPr>
          <p:spPr>
            <a:xfrm flipH="false" flipV="false" rot="0">
              <a:off x="1121410" y="198120"/>
              <a:ext cx="347980" cy="43180"/>
            </a:xfrm>
            <a:custGeom>
              <a:avLst/>
              <a:gdLst/>
              <a:ahLst/>
              <a:cxnLst/>
              <a:rect r="r" b="b" t="t" l="l"/>
              <a:pathLst>
                <a:path h="43180" w="347980">
                  <a:moveTo>
                    <a:pt x="326390" y="0"/>
                  </a:moveTo>
                  <a:lnTo>
                    <a:pt x="21590" y="0"/>
                  </a:lnTo>
                  <a:cubicBezTo>
                    <a:pt x="10160" y="0"/>
                    <a:pt x="0" y="8890"/>
                    <a:pt x="0" y="21590"/>
                  </a:cubicBezTo>
                  <a:cubicBezTo>
                    <a:pt x="0" y="34290"/>
                    <a:pt x="10160" y="43180"/>
                    <a:pt x="21590" y="43180"/>
                  </a:cubicBezTo>
                  <a:lnTo>
                    <a:pt x="326390" y="43180"/>
                  </a:lnTo>
                  <a:cubicBezTo>
                    <a:pt x="337820" y="43180"/>
                    <a:pt x="347980" y="34290"/>
                    <a:pt x="347980" y="21590"/>
                  </a:cubicBezTo>
                  <a:cubicBezTo>
                    <a:pt x="347980" y="8890"/>
                    <a:pt x="337820" y="0"/>
                    <a:pt x="326390" y="0"/>
                  </a:cubicBezTo>
                  <a:close/>
                </a:path>
              </a:pathLst>
            </a:custGeom>
            <a:solidFill>
              <a:srgbClr val="555555"/>
            </a:solidFill>
          </p:spPr>
        </p:sp>
        <p:sp>
          <p:nvSpPr>
            <p:cNvPr name="Freeform 11" id="11"/>
            <p:cNvSpPr/>
            <p:nvPr/>
          </p:nvSpPr>
          <p:spPr>
            <a:xfrm flipH="false" flipV="false" rot="0">
              <a:off x="1579738" y="187960"/>
              <a:ext cx="63785" cy="63501"/>
            </a:xfrm>
            <a:custGeom>
              <a:avLst/>
              <a:gdLst/>
              <a:ahLst/>
              <a:cxnLst/>
              <a:rect r="r" b="b" t="t" l="l"/>
              <a:pathLst>
                <a:path h="63501" w="63785">
                  <a:moveTo>
                    <a:pt x="31892" y="0"/>
                  </a:moveTo>
                  <a:cubicBezTo>
                    <a:pt x="20515" y="-51"/>
                    <a:pt x="9980" y="5989"/>
                    <a:pt x="4277" y="15834"/>
                  </a:cubicBezTo>
                  <a:cubicBezTo>
                    <a:pt x="-1426" y="25678"/>
                    <a:pt x="-1426" y="37822"/>
                    <a:pt x="4277" y="47666"/>
                  </a:cubicBezTo>
                  <a:cubicBezTo>
                    <a:pt x="9980" y="57511"/>
                    <a:pt x="20515" y="63551"/>
                    <a:pt x="31892" y="63500"/>
                  </a:cubicBezTo>
                  <a:cubicBezTo>
                    <a:pt x="43269" y="63551"/>
                    <a:pt x="53804" y="57511"/>
                    <a:pt x="59507" y="47666"/>
                  </a:cubicBezTo>
                  <a:cubicBezTo>
                    <a:pt x="65210" y="37822"/>
                    <a:pt x="65210" y="25678"/>
                    <a:pt x="59507" y="15834"/>
                  </a:cubicBezTo>
                  <a:cubicBezTo>
                    <a:pt x="53804" y="5989"/>
                    <a:pt x="43269" y="-51"/>
                    <a:pt x="31892" y="0"/>
                  </a:cubicBezTo>
                  <a:close/>
                </a:path>
              </a:pathLst>
            </a:custGeom>
            <a:solidFill>
              <a:srgbClr val="555555"/>
            </a:solidFill>
          </p:spPr>
        </p:sp>
        <p:sp>
          <p:nvSpPr>
            <p:cNvPr name="Freeform 12" id="12"/>
            <p:cNvSpPr/>
            <p:nvPr/>
          </p:nvSpPr>
          <p:spPr>
            <a:xfrm flipH="false" flipV="false" rot="0">
              <a:off x="0" y="685800"/>
              <a:ext cx="27940" cy="213360"/>
            </a:xfrm>
            <a:custGeom>
              <a:avLst/>
              <a:gdLst/>
              <a:ahLst/>
              <a:cxnLst/>
              <a:rect r="r" b="b" t="t" l="l"/>
              <a:pathLst>
                <a:path h="213360" w="27940">
                  <a:moveTo>
                    <a:pt x="0" y="26670"/>
                  </a:moveTo>
                  <a:lnTo>
                    <a:pt x="0" y="185420"/>
                  </a:lnTo>
                  <a:cubicBezTo>
                    <a:pt x="0" y="200660"/>
                    <a:pt x="12700" y="213360"/>
                    <a:pt x="27940" y="213360"/>
                  </a:cubicBezTo>
                  <a:lnTo>
                    <a:pt x="27940" y="0"/>
                  </a:lnTo>
                  <a:cubicBezTo>
                    <a:pt x="12700" y="0"/>
                    <a:pt x="0" y="11430"/>
                    <a:pt x="0" y="26670"/>
                  </a:cubicBezTo>
                  <a:close/>
                </a:path>
              </a:pathLst>
            </a:custGeom>
            <a:solidFill>
              <a:srgbClr val="2E2E2E"/>
            </a:solidFill>
          </p:spPr>
        </p:sp>
        <p:sp>
          <p:nvSpPr>
            <p:cNvPr name="Freeform 13" id="13"/>
            <p:cNvSpPr/>
            <p:nvPr/>
          </p:nvSpPr>
          <p:spPr>
            <a:xfrm flipH="false" flipV="false" rot="0">
              <a:off x="0" y="1057910"/>
              <a:ext cx="27940" cy="384810"/>
            </a:xfrm>
            <a:custGeom>
              <a:avLst/>
              <a:gdLst/>
              <a:ahLst/>
              <a:cxnLst/>
              <a:rect r="r" b="b" t="t" l="l"/>
              <a:pathLst>
                <a:path h="384810" w="27940">
                  <a:moveTo>
                    <a:pt x="0" y="26670"/>
                  </a:moveTo>
                  <a:lnTo>
                    <a:pt x="0" y="356870"/>
                  </a:lnTo>
                  <a:cubicBezTo>
                    <a:pt x="0" y="372110"/>
                    <a:pt x="12700" y="384810"/>
                    <a:pt x="27940" y="384810"/>
                  </a:cubicBezTo>
                  <a:lnTo>
                    <a:pt x="27940" y="0"/>
                  </a:lnTo>
                  <a:cubicBezTo>
                    <a:pt x="12700" y="0"/>
                    <a:pt x="0" y="11430"/>
                    <a:pt x="0" y="26670"/>
                  </a:cubicBezTo>
                  <a:close/>
                </a:path>
              </a:pathLst>
            </a:custGeom>
            <a:solidFill>
              <a:srgbClr val="2E2E2E"/>
            </a:solidFill>
          </p:spPr>
        </p:sp>
        <p:sp>
          <p:nvSpPr>
            <p:cNvPr name="Freeform 14" id="14"/>
            <p:cNvSpPr/>
            <p:nvPr/>
          </p:nvSpPr>
          <p:spPr>
            <a:xfrm flipH="false" flipV="false" rot="0">
              <a:off x="0" y="1526540"/>
              <a:ext cx="27940" cy="386080"/>
            </a:xfrm>
            <a:custGeom>
              <a:avLst/>
              <a:gdLst/>
              <a:ahLst/>
              <a:cxnLst/>
              <a:rect r="r" b="b" t="t" l="l"/>
              <a:pathLst>
                <a:path h="386080" w="27940">
                  <a:moveTo>
                    <a:pt x="0" y="27940"/>
                  </a:moveTo>
                  <a:lnTo>
                    <a:pt x="0" y="358140"/>
                  </a:lnTo>
                  <a:cubicBezTo>
                    <a:pt x="0" y="373380"/>
                    <a:pt x="12700" y="386080"/>
                    <a:pt x="27940" y="386080"/>
                  </a:cubicBezTo>
                  <a:lnTo>
                    <a:pt x="27940" y="0"/>
                  </a:lnTo>
                  <a:cubicBezTo>
                    <a:pt x="12700" y="0"/>
                    <a:pt x="0" y="12700"/>
                    <a:pt x="0" y="27940"/>
                  </a:cubicBezTo>
                  <a:close/>
                </a:path>
              </a:pathLst>
            </a:custGeom>
            <a:solidFill>
              <a:srgbClr val="2E2E2E"/>
            </a:solidFill>
          </p:spPr>
        </p:sp>
        <p:sp>
          <p:nvSpPr>
            <p:cNvPr name="Freeform 15" id="15"/>
            <p:cNvSpPr/>
            <p:nvPr/>
          </p:nvSpPr>
          <p:spPr>
            <a:xfrm flipH="false" flipV="false" rot="0">
              <a:off x="2592070" y="1184910"/>
              <a:ext cx="27940" cy="618490"/>
            </a:xfrm>
            <a:custGeom>
              <a:avLst/>
              <a:gdLst/>
              <a:ahLst/>
              <a:cxnLst/>
              <a:rect r="r" b="b" t="t" l="l"/>
              <a:pathLst>
                <a:path h="618490" w="27940">
                  <a:moveTo>
                    <a:pt x="0" y="0"/>
                  </a:moveTo>
                  <a:lnTo>
                    <a:pt x="0" y="618490"/>
                  </a:lnTo>
                  <a:cubicBezTo>
                    <a:pt x="15240" y="618490"/>
                    <a:pt x="27940" y="605790"/>
                    <a:pt x="27940" y="590550"/>
                  </a:cubicBezTo>
                  <a:lnTo>
                    <a:pt x="27940" y="27940"/>
                  </a:lnTo>
                  <a:cubicBezTo>
                    <a:pt x="27940" y="12700"/>
                    <a:pt x="15240" y="0"/>
                    <a:pt x="0" y="0"/>
                  </a:cubicBezTo>
                  <a:close/>
                </a:path>
              </a:pathLst>
            </a:custGeom>
            <a:solidFill>
              <a:srgbClr val="2E2E2E"/>
            </a:solidFill>
          </p:spPr>
        </p:sp>
        <p:sp>
          <p:nvSpPr>
            <p:cNvPr name="Freeform 16" id="16"/>
            <p:cNvSpPr/>
            <p:nvPr/>
          </p:nvSpPr>
          <p:spPr>
            <a:xfrm flipH="false" flipV="false" rot="0">
              <a:off x="27940" y="0"/>
              <a:ext cx="2564130" cy="5182870"/>
            </a:xfrm>
            <a:custGeom>
              <a:avLst/>
              <a:gdLst/>
              <a:ahLst/>
              <a:cxnLst/>
              <a:rect r="r" b="b" t="t" l="l"/>
              <a:pathLst>
                <a:path h="5182870" w="2564130">
                  <a:moveTo>
                    <a:pt x="2564130" y="1184910"/>
                  </a:moveTo>
                  <a:lnTo>
                    <a:pt x="2564130" y="379730"/>
                  </a:lnTo>
                  <a:cubicBezTo>
                    <a:pt x="2564130" y="353060"/>
                    <a:pt x="2561590" y="327660"/>
                    <a:pt x="2556510" y="303530"/>
                  </a:cubicBezTo>
                  <a:cubicBezTo>
                    <a:pt x="2553970" y="290830"/>
                    <a:pt x="2551430" y="279400"/>
                    <a:pt x="2547620" y="266700"/>
                  </a:cubicBezTo>
                  <a:cubicBezTo>
                    <a:pt x="2542540" y="248920"/>
                    <a:pt x="2534920" y="231140"/>
                    <a:pt x="2527300" y="214630"/>
                  </a:cubicBezTo>
                  <a:cubicBezTo>
                    <a:pt x="2522220" y="203200"/>
                    <a:pt x="2515870" y="193040"/>
                    <a:pt x="2509520" y="182880"/>
                  </a:cubicBezTo>
                  <a:cubicBezTo>
                    <a:pt x="2503170" y="172720"/>
                    <a:pt x="2496820" y="162560"/>
                    <a:pt x="2489200" y="152400"/>
                  </a:cubicBezTo>
                  <a:cubicBezTo>
                    <a:pt x="2477770" y="137160"/>
                    <a:pt x="2466340" y="124460"/>
                    <a:pt x="2453640" y="110490"/>
                  </a:cubicBezTo>
                  <a:cubicBezTo>
                    <a:pt x="2444750" y="101600"/>
                    <a:pt x="2435860" y="93980"/>
                    <a:pt x="2426970" y="86360"/>
                  </a:cubicBezTo>
                  <a:cubicBezTo>
                    <a:pt x="2360930" y="31750"/>
                    <a:pt x="2277110" y="0"/>
                    <a:pt x="2185670" y="0"/>
                  </a:cubicBezTo>
                  <a:lnTo>
                    <a:pt x="379730" y="0"/>
                  </a:lnTo>
                  <a:cubicBezTo>
                    <a:pt x="288290" y="0"/>
                    <a:pt x="203200" y="33020"/>
                    <a:pt x="138430" y="86360"/>
                  </a:cubicBezTo>
                  <a:cubicBezTo>
                    <a:pt x="129540" y="93980"/>
                    <a:pt x="120650" y="102870"/>
                    <a:pt x="111760" y="110490"/>
                  </a:cubicBezTo>
                  <a:cubicBezTo>
                    <a:pt x="99060" y="123190"/>
                    <a:pt x="86360" y="137160"/>
                    <a:pt x="76200" y="152400"/>
                  </a:cubicBezTo>
                  <a:cubicBezTo>
                    <a:pt x="68580" y="162560"/>
                    <a:pt x="62230" y="172720"/>
                    <a:pt x="55880" y="182880"/>
                  </a:cubicBezTo>
                  <a:cubicBezTo>
                    <a:pt x="49530" y="193040"/>
                    <a:pt x="43180" y="204470"/>
                    <a:pt x="38100" y="214630"/>
                  </a:cubicBezTo>
                  <a:cubicBezTo>
                    <a:pt x="29210" y="232410"/>
                    <a:pt x="22860" y="248920"/>
                    <a:pt x="16510" y="266700"/>
                  </a:cubicBezTo>
                  <a:cubicBezTo>
                    <a:pt x="12700" y="279400"/>
                    <a:pt x="10160" y="290830"/>
                    <a:pt x="7620" y="303530"/>
                  </a:cubicBezTo>
                  <a:cubicBezTo>
                    <a:pt x="2540" y="327660"/>
                    <a:pt x="0" y="354330"/>
                    <a:pt x="0" y="379730"/>
                  </a:cubicBezTo>
                  <a:lnTo>
                    <a:pt x="0" y="4803140"/>
                  </a:lnTo>
                  <a:cubicBezTo>
                    <a:pt x="0" y="5012690"/>
                    <a:pt x="170180" y="5182870"/>
                    <a:pt x="379730" y="5182870"/>
                  </a:cubicBezTo>
                  <a:lnTo>
                    <a:pt x="2184400" y="5182870"/>
                  </a:lnTo>
                  <a:cubicBezTo>
                    <a:pt x="2393950" y="5182870"/>
                    <a:pt x="2564130" y="5012690"/>
                    <a:pt x="2564130" y="4803140"/>
                  </a:cubicBezTo>
                  <a:lnTo>
                    <a:pt x="2564130" y="1184910"/>
                  </a:lnTo>
                  <a:close/>
                  <a:moveTo>
                    <a:pt x="2538730" y="1184910"/>
                  </a:moveTo>
                  <a:lnTo>
                    <a:pt x="2538730" y="4804410"/>
                  </a:lnTo>
                  <a:cubicBezTo>
                    <a:pt x="2538730" y="4999990"/>
                    <a:pt x="2379980" y="5158740"/>
                    <a:pt x="2184400" y="5158740"/>
                  </a:cubicBezTo>
                  <a:lnTo>
                    <a:pt x="379730" y="5158740"/>
                  </a:lnTo>
                  <a:cubicBezTo>
                    <a:pt x="184150" y="5158740"/>
                    <a:pt x="25400" y="4999990"/>
                    <a:pt x="25400" y="4804410"/>
                  </a:cubicBezTo>
                  <a:lnTo>
                    <a:pt x="25400" y="381000"/>
                  </a:lnTo>
                  <a:cubicBezTo>
                    <a:pt x="25400" y="184150"/>
                    <a:pt x="184150" y="25400"/>
                    <a:pt x="379730" y="25400"/>
                  </a:cubicBezTo>
                  <a:lnTo>
                    <a:pt x="2184400" y="25400"/>
                  </a:lnTo>
                  <a:cubicBezTo>
                    <a:pt x="2379980" y="25400"/>
                    <a:pt x="2538730" y="184150"/>
                    <a:pt x="2538730" y="379730"/>
                  </a:cubicBezTo>
                  <a:lnTo>
                    <a:pt x="2538730" y="1184910"/>
                  </a:lnTo>
                  <a:close/>
                </a:path>
              </a:pathLst>
            </a:custGeom>
            <a:solidFill>
              <a:srgbClr val="154314"/>
            </a:solidFill>
          </p:spPr>
        </p:sp>
      </p:grpSp>
      <p:sp>
        <p:nvSpPr>
          <p:cNvPr name="Freeform 17" id="17"/>
          <p:cNvSpPr/>
          <p:nvPr/>
        </p:nvSpPr>
        <p:spPr>
          <a:xfrm flipH="false" flipV="false" rot="0">
            <a:off x="1047325" y="9573283"/>
            <a:ext cx="354399" cy="354399"/>
          </a:xfrm>
          <a:custGeom>
            <a:avLst/>
            <a:gdLst/>
            <a:ahLst/>
            <a:cxnLst/>
            <a:rect r="r" b="b" t="t" l="l"/>
            <a:pathLst>
              <a:path h="354399" w="354399">
                <a:moveTo>
                  <a:pt x="0" y="0"/>
                </a:moveTo>
                <a:lnTo>
                  <a:pt x="354399" y="0"/>
                </a:lnTo>
                <a:lnTo>
                  <a:pt x="354399" y="354399"/>
                </a:lnTo>
                <a:lnTo>
                  <a:pt x="0" y="354399"/>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18" id="18"/>
          <p:cNvSpPr/>
          <p:nvPr/>
        </p:nvSpPr>
        <p:spPr>
          <a:xfrm flipH="false" flipV="false" rot="0">
            <a:off x="4882459" y="9573283"/>
            <a:ext cx="354399" cy="354399"/>
          </a:xfrm>
          <a:custGeom>
            <a:avLst/>
            <a:gdLst/>
            <a:ahLst/>
            <a:cxnLst/>
            <a:rect r="r" b="b" t="t" l="l"/>
            <a:pathLst>
              <a:path h="354399" w="354399">
                <a:moveTo>
                  <a:pt x="0" y="0"/>
                </a:moveTo>
                <a:lnTo>
                  <a:pt x="354399" y="0"/>
                </a:lnTo>
                <a:lnTo>
                  <a:pt x="354399" y="354399"/>
                </a:lnTo>
                <a:lnTo>
                  <a:pt x="0" y="354399"/>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19" id="19"/>
          <p:cNvSpPr/>
          <p:nvPr/>
        </p:nvSpPr>
        <p:spPr>
          <a:xfrm flipH="false" flipV="false" rot="0">
            <a:off x="1047325" y="8993944"/>
            <a:ext cx="354399" cy="354399"/>
          </a:xfrm>
          <a:custGeom>
            <a:avLst/>
            <a:gdLst/>
            <a:ahLst/>
            <a:cxnLst/>
            <a:rect r="r" b="b" t="t" l="l"/>
            <a:pathLst>
              <a:path h="354399" w="354399">
                <a:moveTo>
                  <a:pt x="0" y="0"/>
                </a:moveTo>
                <a:lnTo>
                  <a:pt x="354399" y="0"/>
                </a:lnTo>
                <a:lnTo>
                  <a:pt x="354399" y="354399"/>
                </a:lnTo>
                <a:lnTo>
                  <a:pt x="0" y="354399"/>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20" id="20"/>
          <p:cNvSpPr/>
          <p:nvPr/>
        </p:nvSpPr>
        <p:spPr>
          <a:xfrm flipH="false" flipV="false" rot="0">
            <a:off x="4882459" y="8993944"/>
            <a:ext cx="354399" cy="354399"/>
          </a:xfrm>
          <a:custGeom>
            <a:avLst/>
            <a:gdLst/>
            <a:ahLst/>
            <a:cxnLst/>
            <a:rect r="r" b="b" t="t" l="l"/>
            <a:pathLst>
              <a:path h="354399" w="354399">
                <a:moveTo>
                  <a:pt x="0" y="0"/>
                </a:moveTo>
                <a:lnTo>
                  <a:pt x="354399" y="0"/>
                </a:lnTo>
                <a:lnTo>
                  <a:pt x="354399" y="354399"/>
                </a:lnTo>
                <a:lnTo>
                  <a:pt x="0" y="354399"/>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grpSp>
        <p:nvGrpSpPr>
          <p:cNvPr name="Group 21" id="21"/>
          <p:cNvGrpSpPr/>
          <p:nvPr/>
        </p:nvGrpSpPr>
        <p:grpSpPr>
          <a:xfrm rot="0">
            <a:off x="7600950" y="3600450"/>
            <a:ext cx="3086100" cy="3086100"/>
            <a:chOff x="0" y="0"/>
            <a:chExt cx="812800" cy="812800"/>
          </a:xfrm>
        </p:grpSpPr>
        <p:sp>
          <p:nvSpPr>
            <p:cNvPr name="Freeform 22" id="22"/>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24D37"/>
            </a:solidFill>
          </p:spPr>
        </p:sp>
        <p:sp>
          <p:nvSpPr>
            <p:cNvPr name="TextBox 23" id="23"/>
            <p:cNvSpPr txBox="true"/>
            <p:nvPr/>
          </p:nvSpPr>
          <p:spPr>
            <a:xfrm>
              <a:off x="76200" y="152400"/>
              <a:ext cx="660400" cy="584200"/>
            </a:xfrm>
            <a:prstGeom prst="rect">
              <a:avLst/>
            </a:prstGeom>
          </p:spPr>
          <p:txBody>
            <a:bodyPr anchor="ctr" rtlCol="false" tIns="50800" lIns="50800" bIns="50800" rIns="50800"/>
            <a:lstStyle/>
            <a:p>
              <a:pPr algn="ctr">
                <a:lnSpc>
                  <a:spcPts val="2064"/>
                </a:lnSpc>
              </a:pPr>
            </a:p>
          </p:txBody>
        </p:sp>
      </p:grpSp>
      <p:sp>
        <p:nvSpPr>
          <p:cNvPr name="TextBox 24" id="24"/>
          <p:cNvSpPr txBox="true"/>
          <p:nvPr/>
        </p:nvSpPr>
        <p:spPr>
          <a:xfrm rot="0">
            <a:off x="1028700" y="3666533"/>
            <a:ext cx="8562995" cy="2663067"/>
          </a:xfrm>
          <a:prstGeom prst="rect">
            <a:avLst/>
          </a:prstGeom>
        </p:spPr>
        <p:txBody>
          <a:bodyPr anchor="t" rtlCol="false" tIns="0" lIns="0" bIns="0" rIns="0">
            <a:spAutoFit/>
          </a:bodyPr>
          <a:lstStyle/>
          <a:p>
            <a:pPr algn="l">
              <a:lnSpc>
                <a:spcPts val="9976"/>
              </a:lnSpc>
            </a:pPr>
            <a:r>
              <a:rPr lang="en-US" sz="11600" spc="-580" b="true">
                <a:solidFill>
                  <a:srgbClr val="024D37"/>
                </a:solidFill>
                <a:latin typeface="Aileron Bold"/>
                <a:ea typeface="Aileron Bold"/>
                <a:cs typeface="Aileron Bold"/>
                <a:sym typeface="Aileron Bold"/>
              </a:rPr>
              <a:t>AetherSoft</a:t>
            </a:r>
          </a:p>
          <a:p>
            <a:pPr algn="l">
              <a:lnSpc>
                <a:spcPts val="9976"/>
              </a:lnSpc>
            </a:pPr>
            <a:r>
              <a:rPr lang="en-US" sz="11600" spc="-580" b="true">
                <a:solidFill>
                  <a:srgbClr val="024D37"/>
                </a:solidFill>
                <a:latin typeface="Aileron Bold"/>
                <a:ea typeface="Aileron Bold"/>
                <a:cs typeface="Aileron Bold"/>
                <a:sym typeface="Aileron Bold"/>
              </a:rPr>
              <a:t>Innovations</a:t>
            </a:r>
          </a:p>
        </p:txBody>
      </p:sp>
      <p:sp>
        <p:nvSpPr>
          <p:cNvPr name="TextBox 25" id="25"/>
          <p:cNvSpPr txBox="true"/>
          <p:nvPr/>
        </p:nvSpPr>
        <p:spPr>
          <a:xfrm rot="0">
            <a:off x="1711774" y="6748701"/>
            <a:ext cx="6719399" cy="284607"/>
          </a:xfrm>
          <a:prstGeom prst="rect">
            <a:avLst/>
          </a:prstGeom>
        </p:spPr>
        <p:txBody>
          <a:bodyPr anchor="t" rtlCol="false" tIns="0" lIns="0" bIns="0" rIns="0">
            <a:spAutoFit/>
          </a:bodyPr>
          <a:lstStyle/>
          <a:p>
            <a:pPr algn="l">
              <a:lnSpc>
                <a:spcPts val="2064"/>
              </a:lnSpc>
            </a:pPr>
            <a:r>
              <a:rPr lang="en-US" sz="2400" spc="-120" b="true">
                <a:solidFill>
                  <a:srgbClr val="000000"/>
                </a:solidFill>
                <a:latin typeface="Aileron Bold"/>
                <a:ea typeface="Aileron Bold"/>
                <a:cs typeface="Aileron Bold"/>
                <a:sym typeface="Aileron Bold"/>
              </a:rPr>
              <a:t>Innovation Beyond Limits.</a:t>
            </a:r>
          </a:p>
        </p:txBody>
      </p:sp>
      <p:sp>
        <p:nvSpPr>
          <p:cNvPr name="TextBox 26" id="26"/>
          <p:cNvSpPr txBox="true"/>
          <p:nvPr/>
        </p:nvSpPr>
        <p:spPr>
          <a:xfrm rot="0">
            <a:off x="17021755" y="303588"/>
            <a:ext cx="475090" cy="301663"/>
          </a:xfrm>
          <a:prstGeom prst="rect">
            <a:avLst/>
          </a:prstGeom>
        </p:spPr>
        <p:txBody>
          <a:bodyPr anchor="t" rtlCol="false" tIns="0" lIns="0" bIns="0" rIns="0">
            <a:spAutoFit/>
          </a:bodyPr>
          <a:lstStyle/>
          <a:p>
            <a:pPr algn="l">
              <a:lnSpc>
                <a:spcPts val="2107"/>
              </a:lnSpc>
            </a:pPr>
            <a:r>
              <a:rPr lang="en-US" sz="2450" spc="-122" b="true">
                <a:solidFill>
                  <a:srgbClr val="FFFFFF"/>
                </a:solidFill>
                <a:latin typeface="Aileron Bold"/>
                <a:ea typeface="Aileron Bold"/>
                <a:cs typeface="Aileron Bold"/>
                <a:sym typeface="Aileron Bold"/>
              </a:rPr>
              <a:t>01</a:t>
            </a:r>
          </a:p>
        </p:txBody>
      </p:sp>
      <p:sp>
        <p:nvSpPr>
          <p:cNvPr name="TextBox 27" id="27"/>
          <p:cNvSpPr txBox="true"/>
          <p:nvPr/>
        </p:nvSpPr>
        <p:spPr>
          <a:xfrm rot="0">
            <a:off x="1531140" y="9673520"/>
            <a:ext cx="3217969" cy="211075"/>
          </a:xfrm>
          <a:prstGeom prst="rect">
            <a:avLst/>
          </a:prstGeom>
        </p:spPr>
        <p:txBody>
          <a:bodyPr anchor="t" rtlCol="false" tIns="0" lIns="0" bIns="0" rIns="0">
            <a:spAutoFit/>
          </a:bodyPr>
          <a:lstStyle/>
          <a:p>
            <a:pPr algn="l">
              <a:lnSpc>
                <a:spcPts val="1548"/>
              </a:lnSpc>
            </a:pPr>
            <a:r>
              <a:rPr lang="en-US" sz="1800" spc="-90">
                <a:solidFill>
                  <a:srgbClr val="000000"/>
                </a:solidFill>
                <a:latin typeface="Aileron"/>
                <a:ea typeface="Aileron"/>
                <a:cs typeface="Aileron"/>
                <a:sym typeface="Aileron"/>
              </a:rPr>
              <a:t>info@aethersoftinnovations.com</a:t>
            </a:r>
          </a:p>
        </p:txBody>
      </p:sp>
      <p:sp>
        <p:nvSpPr>
          <p:cNvPr name="TextBox 28" id="28"/>
          <p:cNvSpPr txBox="true"/>
          <p:nvPr/>
        </p:nvSpPr>
        <p:spPr>
          <a:xfrm rot="0">
            <a:off x="1531140" y="9094181"/>
            <a:ext cx="2713361" cy="211075"/>
          </a:xfrm>
          <a:prstGeom prst="rect">
            <a:avLst/>
          </a:prstGeom>
        </p:spPr>
        <p:txBody>
          <a:bodyPr anchor="t" rtlCol="false" tIns="0" lIns="0" bIns="0" rIns="0">
            <a:spAutoFit/>
          </a:bodyPr>
          <a:lstStyle/>
          <a:p>
            <a:pPr algn="l">
              <a:lnSpc>
                <a:spcPts val="1548"/>
              </a:lnSpc>
            </a:pPr>
            <a:r>
              <a:rPr lang="en-US" sz="1800" spc="-90">
                <a:solidFill>
                  <a:srgbClr val="000000"/>
                </a:solidFill>
                <a:latin typeface="Aileron"/>
                <a:ea typeface="Aileron"/>
                <a:cs typeface="Aileron"/>
                <a:sym typeface="Aileron"/>
              </a:rPr>
              <a:t>+92 335 7758256</a:t>
            </a:r>
          </a:p>
        </p:txBody>
      </p:sp>
      <p:sp>
        <p:nvSpPr>
          <p:cNvPr name="TextBox 29" id="29"/>
          <p:cNvSpPr txBox="true"/>
          <p:nvPr/>
        </p:nvSpPr>
        <p:spPr>
          <a:xfrm rot="0">
            <a:off x="5370208" y="9673520"/>
            <a:ext cx="4011492" cy="211075"/>
          </a:xfrm>
          <a:prstGeom prst="rect">
            <a:avLst/>
          </a:prstGeom>
        </p:spPr>
        <p:txBody>
          <a:bodyPr anchor="t" rtlCol="false" tIns="0" lIns="0" bIns="0" rIns="0">
            <a:spAutoFit/>
          </a:bodyPr>
          <a:lstStyle/>
          <a:p>
            <a:pPr algn="l">
              <a:lnSpc>
                <a:spcPts val="1548"/>
              </a:lnSpc>
            </a:pPr>
            <a:r>
              <a:rPr lang="en-US" sz="1800" spc="-90">
                <a:solidFill>
                  <a:srgbClr val="000000"/>
                </a:solidFill>
                <a:latin typeface="Aileron"/>
                <a:ea typeface="Aileron"/>
                <a:cs typeface="Aileron"/>
                <a:sym typeface="Aileron"/>
              </a:rPr>
              <a:t>www.aethersoftinnovations.com</a:t>
            </a:r>
          </a:p>
        </p:txBody>
      </p:sp>
      <p:sp>
        <p:nvSpPr>
          <p:cNvPr name="TextBox 30" id="30"/>
          <p:cNvSpPr txBox="true"/>
          <p:nvPr/>
        </p:nvSpPr>
        <p:spPr>
          <a:xfrm rot="0">
            <a:off x="5370208" y="9094181"/>
            <a:ext cx="4011492" cy="211075"/>
          </a:xfrm>
          <a:prstGeom prst="rect">
            <a:avLst/>
          </a:prstGeom>
        </p:spPr>
        <p:txBody>
          <a:bodyPr anchor="t" rtlCol="false" tIns="0" lIns="0" bIns="0" rIns="0">
            <a:spAutoFit/>
          </a:bodyPr>
          <a:lstStyle/>
          <a:p>
            <a:pPr algn="l">
              <a:lnSpc>
                <a:spcPts val="1548"/>
              </a:lnSpc>
            </a:pPr>
            <a:r>
              <a:rPr lang="en-US" sz="1800" spc="-90">
                <a:solidFill>
                  <a:srgbClr val="000000"/>
                </a:solidFill>
                <a:latin typeface="Aileron"/>
                <a:ea typeface="Aileron"/>
                <a:cs typeface="Aileron"/>
                <a:sym typeface="Aileron"/>
              </a:rPr>
              <a:t>Incubatted at IU Core, IU EDC Campus</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FFFFF">
                <a:alpha val="100000"/>
              </a:srgbClr>
            </a:gs>
            <a:gs pos="100000">
              <a:srgbClr val="C9D1CC">
                <a:alpha val="100000"/>
              </a:srgbClr>
            </a:gs>
          </a:gsLst>
          <a:lin ang="0"/>
        </a:gradFill>
      </p:bgPr>
    </p:bg>
    <p:spTree>
      <p:nvGrpSpPr>
        <p:cNvPr id="1" name=""/>
        <p:cNvGrpSpPr/>
        <p:nvPr/>
      </p:nvGrpSpPr>
      <p:grpSpPr>
        <a:xfrm>
          <a:off x="0" y="0"/>
          <a:ext cx="0" cy="0"/>
          <a:chOff x="0" y="0"/>
          <a:chExt cx="0" cy="0"/>
        </a:xfrm>
      </p:grpSpPr>
      <p:grpSp>
        <p:nvGrpSpPr>
          <p:cNvPr name="Group 2" id="2"/>
          <p:cNvGrpSpPr/>
          <p:nvPr/>
        </p:nvGrpSpPr>
        <p:grpSpPr>
          <a:xfrm rot="5400000">
            <a:off x="12980348" y="1686561"/>
            <a:ext cx="794250" cy="7708129"/>
            <a:chOff x="0" y="0"/>
            <a:chExt cx="140338" cy="1361964"/>
          </a:xfrm>
        </p:grpSpPr>
        <p:sp>
          <p:nvSpPr>
            <p:cNvPr name="Freeform 3" id="3"/>
            <p:cNvSpPr/>
            <p:nvPr/>
          </p:nvSpPr>
          <p:spPr>
            <a:xfrm flipH="false" flipV="false" rot="0">
              <a:off x="0" y="0"/>
              <a:ext cx="140338" cy="1361964"/>
            </a:xfrm>
            <a:custGeom>
              <a:avLst/>
              <a:gdLst/>
              <a:ahLst/>
              <a:cxnLst/>
              <a:rect r="r" b="b" t="t" l="l"/>
              <a:pathLst>
                <a:path h="1361964" w="140338">
                  <a:moveTo>
                    <a:pt x="70169" y="0"/>
                  </a:moveTo>
                  <a:lnTo>
                    <a:pt x="70169" y="0"/>
                  </a:lnTo>
                  <a:cubicBezTo>
                    <a:pt x="88779" y="0"/>
                    <a:pt x="106626" y="7393"/>
                    <a:pt x="119786" y="20552"/>
                  </a:cubicBezTo>
                  <a:cubicBezTo>
                    <a:pt x="132945" y="33711"/>
                    <a:pt x="140338" y="51559"/>
                    <a:pt x="140338" y="70169"/>
                  </a:cubicBezTo>
                  <a:lnTo>
                    <a:pt x="140338" y="1291795"/>
                  </a:lnTo>
                  <a:cubicBezTo>
                    <a:pt x="140338" y="1310405"/>
                    <a:pt x="132945" y="1328253"/>
                    <a:pt x="119786" y="1341412"/>
                  </a:cubicBezTo>
                  <a:cubicBezTo>
                    <a:pt x="106626" y="1354571"/>
                    <a:pt x="88779" y="1361964"/>
                    <a:pt x="70169" y="1361964"/>
                  </a:cubicBezTo>
                  <a:lnTo>
                    <a:pt x="70169" y="1361964"/>
                  </a:lnTo>
                  <a:cubicBezTo>
                    <a:pt x="51559" y="1361964"/>
                    <a:pt x="33711" y="1354571"/>
                    <a:pt x="20552" y="1341412"/>
                  </a:cubicBezTo>
                  <a:cubicBezTo>
                    <a:pt x="7393" y="1328253"/>
                    <a:pt x="0" y="1310405"/>
                    <a:pt x="0" y="1291795"/>
                  </a:cubicBezTo>
                  <a:lnTo>
                    <a:pt x="0" y="70169"/>
                  </a:lnTo>
                  <a:cubicBezTo>
                    <a:pt x="0" y="51559"/>
                    <a:pt x="7393" y="33711"/>
                    <a:pt x="20552" y="20552"/>
                  </a:cubicBezTo>
                  <a:cubicBezTo>
                    <a:pt x="33711" y="7393"/>
                    <a:pt x="51559" y="0"/>
                    <a:pt x="70169" y="0"/>
                  </a:cubicBezTo>
                  <a:close/>
                </a:path>
              </a:pathLst>
            </a:custGeom>
            <a:solidFill>
              <a:srgbClr val="024D37"/>
            </a:solidFill>
          </p:spPr>
        </p:sp>
        <p:sp>
          <p:nvSpPr>
            <p:cNvPr name="TextBox 4" id="4"/>
            <p:cNvSpPr txBox="true"/>
            <p:nvPr/>
          </p:nvSpPr>
          <p:spPr>
            <a:xfrm>
              <a:off x="0" y="57150"/>
              <a:ext cx="140338" cy="1304814"/>
            </a:xfrm>
            <a:prstGeom prst="rect">
              <a:avLst/>
            </a:prstGeom>
          </p:spPr>
          <p:txBody>
            <a:bodyPr anchor="ctr" rtlCol="false" tIns="50800" lIns="50800" bIns="50800" rIns="50800"/>
            <a:lstStyle/>
            <a:p>
              <a:pPr algn="ctr">
                <a:lnSpc>
                  <a:spcPts val="1806"/>
                </a:lnSpc>
              </a:pPr>
            </a:p>
          </p:txBody>
        </p:sp>
      </p:grpSp>
      <p:sp>
        <p:nvSpPr>
          <p:cNvPr name="Freeform 5" id="5"/>
          <p:cNvSpPr/>
          <p:nvPr/>
        </p:nvSpPr>
        <p:spPr>
          <a:xfrm flipH="false" flipV="false" rot="0">
            <a:off x="16229277" y="5289090"/>
            <a:ext cx="456179" cy="456179"/>
          </a:xfrm>
          <a:custGeom>
            <a:avLst/>
            <a:gdLst/>
            <a:ahLst/>
            <a:cxnLst/>
            <a:rect r="r" b="b" t="t" l="l"/>
            <a:pathLst>
              <a:path h="456179" w="456179">
                <a:moveTo>
                  <a:pt x="0" y="0"/>
                </a:moveTo>
                <a:lnTo>
                  <a:pt x="456179" y="0"/>
                </a:lnTo>
                <a:lnTo>
                  <a:pt x="456179" y="456179"/>
                </a:lnTo>
                <a:lnTo>
                  <a:pt x="0" y="45617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6" id="6"/>
          <p:cNvSpPr txBox="true"/>
          <p:nvPr/>
        </p:nvSpPr>
        <p:spPr>
          <a:xfrm rot="0">
            <a:off x="1028700" y="2421526"/>
            <a:ext cx="10710216" cy="1083945"/>
          </a:xfrm>
          <a:prstGeom prst="rect">
            <a:avLst/>
          </a:prstGeom>
        </p:spPr>
        <p:txBody>
          <a:bodyPr anchor="t" rtlCol="false" tIns="0" lIns="0" bIns="0" rIns="0">
            <a:spAutoFit/>
          </a:bodyPr>
          <a:lstStyle/>
          <a:p>
            <a:pPr algn="l">
              <a:lnSpc>
                <a:spcPts val="7740"/>
              </a:lnSpc>
            </a:pPr>
            <a:r>
              <a:rPr lang="en-US" sz="9000" spc="-450" b="true">
                <a:solidFill>
                  <a:srgbClr val="024D37"/>
                </a:solidFill>
                <a:latin typeface="Aileron Bold"/>
                <a:ea typeface="Aileron Bold"/>
                <a:cs typeface="Aileron Bold"/>
                <a:sym typeface="Aileron Bold"/>
              </a:rPr>
              <a:t>Problem  &amp; Solutions</a:t>
            </a:r>
          </a:p>
        </p:txBody>
      </p:sp>
      <p:sp>
        <p:nvSpPr>
          <p:cNvPr name="Freeform 7" id="7"/>
          <p:cNvSpPr/>
          <p:nvPr/>
        </p:nvSpPr>
        <p:spPr>
          <a:xfrm flipH="false" flipV="false" rot="3724975">
            <a:off x="10201154" y="1048189"/>
            <a:ext cx="1334134" cy="1408057"/>
          </a:xfrm>
          <a:custGeom>
            <a:avLst/>
            <a:gdLst/>
            <a:ahLst/>
            <a:cxnLst/>
            <a:rect r="r" b="b" t="t" l="l"/>
            <a:pathLst>
              <a:path h="1408057" w="1334134">
                <a:moveTo>
                  <a:pt x="0" y="0"/>
                </a:moveTo>
                <a:lnTo>
                  <a:pt x="1334134" y="0"/>
                </a:lnTo>
                <a:lnTo>
                  <a:pt x="1334134" y="1408057"/>
                </a:lnTo>
                <a:lnTo>
                  <a:pt x="0" y="140805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8" id="8"/>
          <p:cNvSpPr/>
          <p:nvPr/>
        </p:nvSpPr>
        <p:spPr>
          <a:xfrm flipH="false" flipV="false" rot="0">
            <a:off x="851219" y="707100"/>
            <a:ext cx="2017977" cy="1308627"/>
          </a:xfrm>
          <a:custGeom>
            <a:avLst/>
            <a:gdLst/>
            <a:ahLst/>
            <a:cxnLst/>
            <a:rect r="r" b="b" t="t" l="l"/>
            <a:pathLst>
              <a:path h="1308627" w="2017977">
                <a:moveTo>
                  <a:pt x="0" y="0"/>
                </a:moveTo>
                <a:lnTo>
                  <a:pt x="2017977" y="0"/>
                </a:lnTo>
                <a:lnTo>
                  <a:pt x="2017977" y="1308628"/>
                </a:lnTo>
                <a:lnTo>
                  <a:pt x="0" y="1308628"/>
                </a:lnTo>
                <a:lnTo>
                  <a:pt x="0" y="0"/>
                </a:lnTo>
                <a:close/>
              </a:path>
            </a:pathLst>
          </a:custGeom>
          <a:blipFill>
            <a:blip r:embed="rId6"/>
            <a:stretch>
              <a:fillRect l="-17600" t="-38423" r="-2742" b="-47151"/>
            </a:stretch>
          </a:blipFill>
        </p:spPr>
      </p:sp>
      <p:sp>
        <p:nvSpPr>
          <p:cNvPr name="TextBox 9" id="9"/>
          <p:cNvSpPr txBox="true"/>
          <p:nvPr/>
        </p:nvSpPr>
        <p:spPr>
          <a:xfrm rot="0">
            <a:off x="9834482" y="5407444"/>
            <a:ext cx="2699095" cy="371137"/>
          </a:xfrm>
          <a:prstGeom prst="rect">
            <a:avLst/>
          </a:prstGeom>
        </p:spPr>
        <p:txBody>
          <a:bodyPr anchor="t" rtlCol="false" tIns="0" lIns="0" bIns="0" rIns="0">
            <a:spAutoFit/>
          </a:bodyPr>
          <a:lstStyle/>
          <a:p>
            <a:pPr algn="l">
              <a:lnSpc>
                <a:spcPts val="2692"/>
              </a:lnSpc>
            </a:pPr>
            <a:r>
              <a:rPr lang="en-US" sz="3130" spc="-156" b="true">
                <a:solidFill>
                  <a:srgbClr val="FFFFFF"/>
                </a:solidFill>
                <a:latin typeface="Aileron Bold"/>
                <a:ea typeface="Aileron Bold"/>
                <a:cs typeface="Aileron Bold"/>
                <a:sym typeface="Aileron Bold"/>
              </a:rPr>
              <a:t>Sollutions</a:t>
            </a:r>
          </a:p>
        </p:txBody>
      </p:sp>
      <p:sp>
        <p:nvSpPr>
          <p:cNvPr name="TextBox 10" id="10"/>
          <p:cNvSpPr txBox="true"/>
          <p:nvPr/>
        </p:nvSpPr>
        <p:spPr>
          <a:xfrm rot="0">
            <a:off x="9523409" y="6385864"/>
            <a:ext cx="7735891" cy="4069080"/>
          </a:xfrm>
          <a:prstGeom prst="rect">
            <a:avLst/>
          </a:prstGeom>
        </p:spPr>
        <p:txBody>
          <a:bodyPr anchor="t" rtlCol="false" tIns="0" lIns="0" bIns="0" rIns="0">
            <a:spAutoFit/>
          </a:bodyPr>
          <a:lstStyle/>
          <a:p>
            <a:pPr algn="just" marL="474979" indent="-237490" lvl="1">
              <a:lnSpc>
                <a:spcPts val="3299"/>
              </a:lnSpc>
              <a:buFont typeface="Arial"/>
              <a:buChar char="•"/>
            </a:pPr>
            <a:r>
              <a:rPr lang="en-US" sz="2199" spc="-32">
                <a:solidFill>
                  <a:srgbClr val="000000"/>
                </a:solidFill>
                <a:latin typeface="Aileron"/>
                <a:ea typeface="Aileron"/>
                <a:cs typeface="Aileron"/>
                <a:sym typeface="Aileron"/>
              </a:rPr>
              <a:t>End-to-End Digital Solutions – AetherSoft provides expert web development, app development, and digital marketing to establish a strong online presence.</a:t>
            </a:r>
          </a:p>
          <a:p>
            <a:pPr algn="just" marL="474979" indent="-237490" lvl="1">
              <a:lnSpc>
                <a:spcPts val="3299"/>
              </a:lnSpc>
              <a:buFont typeface="Arial"/>
              <a:buChar char="•"/>
            </a:pPr>
            <a:r>
              <a:rPr lang="en-US" sz="2199" spc="-32">
                <a:solidFill>
                  <a:srgbClr val="000000"/>
                </a:solidFill>
                <a:latin typeface="Aileron"/>
                <a:ea typeface="Aileron"/>
                <a:cs typeface="Aileron"/>
                <a:sym typeface="Aileron"/>
              </a:rPr>
              <a:t>Affordable &amp; Scalable Services – Cost-effective packages tailored for startups and SMEs, ensuring high-quality digital solutions within budget.</a:t>
            </a:r>
          </a:p>
          <a:p>
            <a:pPr algn="just" marL="474979" indent="-237490" lvl="1">
              <a:lnSpc>
                <a:spcPts val="3299"/>
              </a:lnSpc>
              <a:buFont typeface="Arial"/>
              <a:buChar char="•"/>
            </a:pPr>
            <a:r>
              <a:rPr lang="en-US" sz="2199" spc="-32">
                <a:solidFill>
                  <a:srgbClr val="000000"/>
                </a:solidFill>
                <a:latin typeface="Aileron"/>
                <a:ea typeface="Aileron"/>
                <a:cs typeface="Aileron"/>
                <a:sym typeface="Aileron"/>
              </a:rPr>
              <a:t>SEO &amp; Targeted Marketing – Data-driven SEO and digital campaigns to improve visibility, engagement, and lead generation.</a:t>
            </a:r>
          </a:p>
          <a:p>
            <a:pPr algn="just">
              <a:lnSpc>
                <a:spcPts val="3299"/>
              </a:lnSpc>
            </a:pPr>
          </a:p>
        </p:txBody>
      </p:sp>
      <p:grpSp>
        <p:nvGrpSpPr>
          <p:cNvPr name="Group 11" id="11"/>
          <p:cNvGrpSpPr/>
          <p:nvPr/>
        </p:nvGrpSpPr>
        <p:grpSpPr>
          <a:xfrm rot="5400000">
            <a:off x="4488990" y="1686561"/>
            <a:ext cx="794250" cy="7708129"/>
            <a:chOff x="0" y="0"/>
            <a:chExt cx="140338" cy="1361964"/>
          </a:xfrm>
        </p:grpSpPr>
        <p:sp>
          <p:nvSpPr>
            <p:cNvPr name="Freeform 12" id="12"/>
            <p:cNvSpPr/>
            <p:nvPr/>
          </p:nvSpPr>
          <p:spPr>
            <a:xfrm flipH="false" flipV="false" rot="0">
              <a:off x="0" y="0"/>
              <a:ext cx="140338" cy="1361964"/>
            </a:xfrm>
            <a:custGeom>
              <a:avLst/>
              <a:gdLst/>
              <a:ahLst/>
              <a:cxnLst/>
              <a:rect r="r" b="b" t="t" l="l"/>
              <a:pathLst>
                <a:path h="1361964" w="140338">
                  <a:moveTo>
                    <a:pt x="70169" y="0"/>
                  </a:moveTo>
                  <a:lnTo>
                    <a:pt x="70169" y="0"/>
                  </a:lnTo>
                  <a:cubicBezTo>
                    <a:pt x="88779" y="0"/>
                    <a:pt x="106626" y="7393"/>
                    <a:pt x="119786" y="20552"/>
                  </a:cubicBezTo>
                  <a:cubicBezTo>
                    <a:pt x="132945" y="33711"/>
                    <a:pt x="140338" y="51559"/>
                    <a:pt x="140338" y="70169"/>
                  </a:cubicBezTo>
                  <a:lnTo>
                    <a:pt x="140338" y="1291795"/>
                  </a:lnTo>
                  <a:cubicBezTo>
                    <a:pt x="140338" y="1310405"/>
                    <a:pt x="132945" y="1328253"/>
                    <a:pt x="119786" y="1341412"/>
                  </a:cubicBezTo>
                  <a:cubicBezTo>
                    <a:pt x="106626" y="1354571"/>
                    <a:pt x="88779" y="1361964"/>
                    <a:pt x="70169" y="1361964"/>
                  </a:cubicBezTo>
                  <a:lnTo>
                    <a:pt x="70169" y="1361964"/>
                  </a:lnTo>
                  <a:cubicBezTo>
                    <a:pt x="51559" y="1361964"/>
                    <a:pt x="33711" y="1354571"/>
                    <a:pt x="20552" y="1341412"/>
                  </a:cubicBezTo>
                  <a:cubicBezTo>
                    <a:pt x="7393" y="1328253"/>
                    <a:pt x="0" y="1310405"/>
                    <a:pt x="0" y="1291795"/>
                  </a:cubicBezTo>
                  <a:lnTo>
                    <a:pt x="0" y="70169"/>
                  </a:lnTo>
                  <a:cubicBezTo>
                    <a:pt x="0" y="51559"/>
                    <a:pt x="7393" y="33711"/>
                    <a:pt x="20552" y="20552"/>
                  </a:cubicBezTo>
                  <a:cubicBezTo>
                    <a:pt x="33711" y="7393"/>
                    <a:pt x="51559" y="0"/>
                    <a:pt x="70169" y="0"/>
                  </a:cubicBezTo>
                  <a:close/>
                </a:path>
              </a:pathLst>
            </a:custGeom>
            <a:solidFill>
              <a:srgbClr val="024D37"/>
            </a:solidFill>
          </p:spPr>
        </p:sp>
        <p:sp>
          <p:nvSpPr>
            <p:cNvPr name="TextBox 13" id="13"/>
            <p:cNvSpPr txBox="true"/>
            <p:nvPr/>
          </p:nvSpPr>
          <p:spPr>
            <a:xfrm>
              <a:off x="0" y="57150"/>
              <a:ext cx="140338" cy="1304814"/>
            </a:xfrm>
            <a:prstGeom prst="rect">
              <a:avLst/>
            </a:prstGeom>
          </p:spPr>
          <p:txBody>
            <a:bodyPr anchor="ctr" rtlCol="false" tIns="50800" lIns="50800" bIns="50800" rIns="50800"/>
            <a:lstStyle/>
            <a:p>
              <a:pPr algn="ctr">
                <a:lnSpc>
                  <a:spcPts val="1806"/>
                </a:lnSpc>
              </a:pPr>
            </a:p>
          </p:txBody>
        </p:sp>
      </p:grpSp>
      <p:sp>
        <p:nvSpPr>
          <p:cNvPr name="Freeform 14" id="14"/>
          <p:cNvSpPr/>
          <p:nvPr/>
        </p:nvSpPr>
        <p:spPr>
          <a:xfrm flipH="false" flipV="false" rot="0">
            <a:off x="7738556" y="5289090"/>
            <a:ext cx="456179" cy="456179"/>
          </a:xfrm>
          <a:custGeom>
            <a:avLst/>
            <a:gdLst/>
            <a:ahLst/>
            <a:cxnLst/>
            <a:rect r="r" b="b" t="t" l="l"/>
            <a:pathLst>
              <a:path h="456179" w="456179">
                <a:moveTo>
                  <a:pt x="0" y="0"/>
                </a:moveTo>
                <a:lnTo>
                  <a:pt x="456179" y="0"/>
                </a:lnTo>
                <a:lnTo>
                  <a:pt x="456179" y="456179"/>
                </a:lnTo>
                <a:lnTo>
                  <a:pt x="0" y="45617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15" id="15"/>
          <p:cNvSpPr txBox="true"/>
          <p:nvPr/>
        </p:nvSpPr>
        <p:spPr>
          <a:xfrm rot="0">
            <a:off x="1343124" y="5407444"/>
            <a:ext cx="2699095" cy="371137"/>
          </a:xfrm>
          <a:prstGeom prst="rect">
            <a:avLst/>
          </a:prstGeom>
        </p:spPr>
        <p:txBody>
          <a:bodyPr anchor="t" rtlCol="false" tIns="0" lIns="0" bIns="0" rIns="0">
            <a:spAutoFit/>
          </a:bodyPr>
          <a:lstStyle/>
          <a:p>
            <a:pPr algn="l">
              <a:lnSpc>
                <a:spcPts val="2692"/>
              </a:lnSpc>
            </a:pPr>
            <a:r>
              <a:rPr lang="en-US" sz="3130" spc="-156" b="true">
                <a:solidFill>
                  <a:srgbClr val="FFFFFF"/>
                </a:solidFill>
                <a:latin typeface="Aileron Bold"/>
                <a:ea typeface="Aileron Bold"/>
                <a:cs typeface="Aileron Bold"/>
                <a:sym typeface="Aileron Bold"/>
              </a:rPr>
              <a:t>Problems</a:t>
            </a:r>
          </a:p>
        </p:txBody>
      </p:sp>
      <p:sp>
        <p:nvSpPr>
          <p:cNvPr name="TextBox 16" id="16"/>
          <p:cNvSpPr txBox="true"/>
          <p:nvPr/>
        </p:nvSpPr>
        <p:spPr>
          <a:xfrm rot="0">
            <a:off x="1032051" y="6385864"/>
            <a:ext cx="7735891" cy="3249930"/>
          </a:xfrm>
          <a:prstGeom prst="rect">
            <a:avLst/>
          </a:prstGeom>
        </p:spPr>
        <p:txBody>
          <a:bodyPr anchor="t" rtlCol="false" tIns="0" lIns="0" bIns="0" rIns="0">
            <a:spAutoFit/>
          </a:bodyPr>
          <a:lstStyle/>
          <a:p>
            <a:pPr algn="just" marL="474979" indent="-237490" lvl="1">
              <a:lnSpc>
                <a:spcPts val="3299"/>
              </a:lnSpc>
              <a:buFont typeface="Arial"/>
              <a:buChar char="•"/>
            </a:pPr>
            <a:r>
              <a:rPr lang="en-US" sz="2199" spc="-32">
                <a:solidFill>
                  <a:srgbClr val="000000"/>
                </a:solidFill>
                <a:latin typeface="Aileron"/>
                <a:ea typeface="Aileron"/>
                <a:cs typeface="Aileron"/>
                <a:sym typeface="Aileron"/>
              </a:rPr>
              <a:t>Limited Digital Transformation – Many businesses lack the technical expertise to establish a strong digital presence.</a:t>
            </a:r>
          </a:p>
          <a:p>
            <a:pPr algn="just" marL="474979" indent="-237490" lvl="1">
              <a:lnSpc>
                <a:spcPts val="3299"/>
              </a:lnSpc>
              <a:buFont typeface="Arial"/>
              <a:buChar char="•"/>
            </a:pPr>
            <a:r>
              <a:rPr lang="en-US" sz="2199" spc="-32">
                <a:solidFill>
                  <a:srgbClr val="000000"/>
                </a:solidFill>
                <a:latin typeface="Aileron"/>
                <a:ea typeface="Aileron"/>
                <a:cs typeface="Aileron"/>
                <a:sym typeface="Aileron"/>
              </a:rPr>
              <a:t>High Development Costs – Quality web and app development is expensive, making it inaccessible for startups and SMEs.</a:t>
            </a:r>
          </a:p>
          <a:p>
            <a:pPr algn="just" marL="474979" indent="-237490" lvl="1">
              <a:lnSpc>
                <a:spcPts val="3299"/>
              </a:lnSpc>
              <a:buFont typeface="Arial"/>
              <a:buChar char="•"/>
            </a:pPr>
            <a:r>
              <a:rPr lang="en-US" sz="2199" spc="-32">
                <a:solidFill>
                  <a:srgbClr val="000000"/>
                </a:solidFill>
                <a:latin typeface="Aileron"/>
                <a:ea typeface="Aileron"/>
                <a:cs typeface="Aileron"/>
                <a:sym typeface="Aileron"/>
              </a:rPr>
              <a:t>Poor Online Visibility – Businesses struggle with ineffective SEO and digital marketing, leading to low customer engagement.</a:t>
            </a:r>
          </a:p>
        </p:txBody>
      </p:sp>
      <p:sp>
        <p:nvSpPr>
          <p:cNvPr name="TextBox 17" id="17"/>
          <p:cNvSpPr txBox="true"/>
          <p:nvPr/>
        </p:nvSpPr>
        <p:spPr>
          <a:xfrm rot="0">
            <a:off x="1028700" y="3655695"/>
            <a:ext cx="16230600" cy="792480"/>
          </a:xfrm>
          <a:prstGeom prst="rect">
            <a:avLst/>
          </a:prstGeom>
        </p:spPr>
        <p:txBody>
          <a:bodyPr anchor="t" rtlCol="false" tIns="0" lIns="0" bIns="0" rIns="0">
            <a:spAutoFit/>
          </a:bodyPr>
          <a:lstStyle/>
          <a:p>
            <a:pPr algn="just">
              <a:lnSpc>
                <a:spcPts val="3299"/>
              </a:lnSpc>
            </a:pPr>
            <a:r>
              <a:rPr lang="en-US" sz="2199" spc="-32">
                <a:solidFill>
                  <a:srgbClr val="000000"/>
                </a:solidFill>
                <a:latin typeface="Aileron"/>
                <a:ea typeface="Aileron"/>
                <a:cs typeface="Aileron"/>
                <a:sym typeface="Aileron"/>
              </a:rPr>
              <a:t>Many businesses face digital presence issues, high costs, and ineffective marketing. Challenges like scalability, SEO, and lead generation slow growth, while delays and lack of customization add to the struggle.</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FFFFF">
                <a:alpha val="100000"/>
              </a:srgbClr>
            </a:gs>
            <a:gs pos="100000">
              <a:srgbClr val="C9D1CC">
                <a:alpha val="100000"/>
              </a:srgbClr>
            </a:gs>
          </a:gsLst>
          <a:lin ang="0"/>
        </a:gradFill>
      </p:bgPr>
    </p:bg>
    <p:spTree>
      <p:nvGrpSpPr>
        <p:cNvPr id="1" name=""/>
        <p:cNvGrpSpPr/>
        <p:nvPr/>
      </p:nvGrpSpPr>
      <p:grpSpPr>
        <a:xfrm>
          <a:off x="0" y="0"/>
          <a:ext cx="0" cy="0"/>
          <a:chOff x="0" y="0"/>
          <a:chExt cx="0" cy="0"/>
        </a:xfrm>
      </p:grpSpPr>
      <p:sp>
        <p:nvSpPr>
          <p:cNvPr name="Freeform 2" id="2"/>
          <p:cNvSpPr/>
          <p:nvPr/>
        </p:nvSpPr>
        <p:spPr>
          <a:xfrm flipH="false" flipV="false" rot="0">
            <a:off x="1047325" y="5143500"/>
            <a:ext cx="465190" cy="465190"/>
          </a:xfrm>
          <a:custGeom>
            <a:avLst/>
            <a:gdLst/>
            <a:ahLst/>
            <a:cxnLst/>
            <a:rect r="r" b="b" t="t" l="l"/>
            <a:pathLst>
              <a:path h="465190" w="465190">
                <a:moveTo>
                  <a:pt x="0" y="0"/>
                </a:moveTo>
                <a:lnTo>
                  <a:pt x="465190" y="0"/>
                </a:lnTo>
                <a:lnTo>
                  <a:pt x="465190" y="465190"/>
                </a:lnTo>
                <a:lnTo>
                  <a:pt x="0" y="46519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1028700" y="2504996"/>
            <a:ext cx="6849858" cy="2052693"/>
          </a:xfrm>
          <a:prstGeom prst="rect">
            <a:avLst/>
          </a:prstGeom>
        </p:spPr>
        <p:txBody>
          <a:bodyPr anchor="t" rtlCol="false" tIns="0" lIns="0" bIns="0" rIns="0">
            <a:spAutoFit/>
          </a:bodyPr>
          <a:lstStyle/>
          <a:p>
            <a:pPr algn="l">
              <a:lnSpc>
                <a:spcPts val="7740"/>
              </a:lnSpc>
            </a:pPr>
            <a:r>
              <a:rPr lang="en-US" sz="9000" spc="-450" b="true">
                <a:solidFill>
                  <a:srgbClr val="024D37"/>
                </a:solidFill>
                <a:latin typeface="Aileron Bold"/>
                <a:ea typeface="Aileron Bold"/>
                <a:cs typeface="Aileron Bold"/>
                <a:sym typeface="Aileron Bold"/>
              </a:rPr>
              <a:t>Market Opportunity</a:t>
            </a:r>
          </a:p>
        </p:txBody>
      </p:sp>
      <p:sp>
        <p:nvSpPr>
          <p:cNvPr name="Freeform 4" id="4"/>
          <p:cNvSpPr/>
          <p:nvPr/>
        </p:nvSpPr>
        <p:spPr>
          <a:xfrm flipH="false" flipV="false" rot="3724975">
            <a:off x="5424684" y="1398281"/>
            <a:ext cx="1546457" cy="1632145"/>
          </a:xfrm>
          <a:custGeom>
            <a:avLst/>
            <a:gdLst/>
            <a:ahLst/>
            <a:cxnLst/>
            <a:rect r="r" b="b" t="t" l="l"/>
            <a:pathLst>
              <a:path h="1632145" w="1546457">
                <a:moveTo>
                  <a:pt x="0" y="0"/>
                </a:moveTo>
                <a:lnTo>
                  <a:pt x="1546457" y="0"/>
                </a:lnTo>
                <a:lnTo>
                  <a:pt x="1546457" y="1632144"/>
                </a:lnTo>
                <a:lnTo>
                  <a:pt x="0" y="1632144"/>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5" id="5"/>
          <p:cNvGrpSpPr/>
          <p:nvPr/>
        </p:nvGrpSpPr>
        <p:grpSpPr>
          <a:xfrm rot="5400000">
            <a:off x="3919121" y="2936919"/>
            <a:ext cx="3449585" cy="9193176"/>
            <a:chOff x="0" y="0"/>
            <a:chExt cx="4244769" cy="11312350"/>
          </a:xfrm>
        </p:grpSpPr>
        <p:sp>
          <p:nvSpPr>
            <p:cNvPr name="Freeform 6" id="6"/>
            <p:cNvSpPr/>
            <p:nvPr/>
          </p:nvSpPr>
          <p:spPr>
            <a:xfrm flipH="false" flipV="false" rot="0">
              <a:off x="0" y="0"/>
              <a:ext cx="4244769" cy="11312350"/>
            </a:xfrm>
            <a:custGeom>
              <a:avLst/>
              <a:gdLst/>
              <a:ahLst/>
              <a:cxnLst/>
              <a:rect r="r" b="b" t="t" l="l"/>
              <a:pathLst>
                <a:path h="11312350" w="4244769">
                  <a:moveTo>
                    <a:pt x="0" y="0"/>
                  </a:moveTo>
                  <a:lnTo>
                    <a:pt x="4244769" y="0"/>
                  </a:lnTo>
                  <a:lnTo>
                    <a:pt x="4244769" y="11312350"/>
                  </a:lnTo>
                  <a:lnTo>
                    <a:pt x="0" y="11312350"/>
                  </a:lnTo>
                  <a:close/>
                </a:path>
              </a:pathLst>
            </a:custGeom>
            <a:solidFill>
              <a:srgbClr val="024D37"/>
            </a:solidFill>
          </p:spPr>
        </p:sp>
        <p:sp>
          <p:nvSpPr>
            <p:cNvPr name="TextBox 7" id="7"/>
            <p:cNvSpPr txBox="true"/>
            <p:nvPr/>
          </p:nvSpPr>
          <p:spPr>
            <a:xfrm>
              <a:off x="0" y="57150"/>
              <a:ext cx="4244769" cy="11255200"/>
            </a:xfrm>
            <a:prstGeom prst="rect">
              <a:avLst/>
            </a:prstGeom>
          </p:spPr>
          <p:txBody>
            <a:bodyPr anchor="ctr" rtlCol="false" tIns="50800" lIns="50800" bIns="50800" rIns="50800"/>
            <a:lstStyle/>
            <a:p>
              <a:pPr algn="ctr">
                <a:lnSpc>
                  <a:spcPts val="1806"/>
                </a:lnSpc>
              </a:pPr>
            </a:p>
          </p:txBody>
        </p:sp>
      </p:grpSp>
      <p:sp>
        <p:nvSpPr>
          <p:cNvPr name="Freeform 8" id="8"/>
          <p:cNvSpPr/>
          <p:nvPr/>
        </p:nvSpPr>
        <p:spPr>
          <a:xfrm flipH="false" flipV="false" rot="0">
            <a:off x="7281036" y="6161859"/>
            <a:ext cx="368358" cy="368358"/>
          </a:xfrm>
          <a:custGeom>
            <a:avLst/>
            <a:gdLst/>
            <a:ahLst/>
            <a:cxnLst/>
            <a:rect r="r" b="b" t="t" l="l"/>
            <a:pathLst>
              <a:path h="368358" w="368358">
                <a:moveTo>
                  <a:pt x="0" y="0"/>
                </a:moveTo>
                <a:lnTo>
                  <a:pt x="368358" y="0"/>
                </a:lnTo>
                <a:lnTo>
                  <a:pt x="368358" y="368358"/>
                </a:lnTo>
                <a:lnTo>
                  <a:pt x="0" y="36835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9" id="9"/>
          <p:cNvSpPr/>
          <p:nvPr/>
        </p:nvSpPr>
        <p:spPr>
          <a:xfrm flipH="false" flipV="false" rot="0">
            <a:off x="16467807" y="8559411"/>
            <a:ext cx="3640386" cy="2530068"/>
          </a:xfrm>
          <a:custGeom>
            <a:avLst/>
            <a:gdLst/>
            <a:ahLst/>
            <a:cxnLst/>
            <a:rect r="r" b="b" t="t" l="l"/>
            <a:pathLst>
              <a:path h="2530068" w="3640386">
                <a:moveTo>
                  <a:pt x="0" y="0"/>
                </a:moveTo>
                <a:lnTo>
                  <a:pt x="3640386" y="0"/>
                </a:lnTo>
                <a:lnTo>
                  <a:pt x="3640386" y="2530068"/>
                </a:lnTo>
                <a:lnTo>
                  <a:pt x="0" y="2530068"/>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0" id="10"/>
          <p:cNvSpPr/>
          <p:nvPr/>
        </p:nvSpPr>
        <p:spPr>
          <a:xfrm flipH="false" flipV="false" rot="0">
            <a:off x="851219" y="707100"/>
            <a:ext cx="2017977" cy="1308627"/>
          </a:xfrm>
          <a:custGeom>
            <a:avLst/>
            <a:gdLst/>
            <a:ahLst/>
            <a:cxnLst/>
            <a:rect r="r" b="b" t="t" l="l"/>
            <a:pathLst>
              <a:path h="1308627" w="2017977">
                <a:moveTo>
                  <a:pt x="0" y="0"/>
                </a:moveTo>
                <a:lnTo>
                  <a:pt x="2017977" y="0"/>
                </a:lnTo>
                <a:lnTo>
                  <a:pt x="2017977" y="1308628"/>
                </a:lnTo>
                <a:lnTo>
                  <a:pt x="0" y="1308628"/>
                </a:lnTo>
                <a:lnTo>
                  <a:pt x="0" y="0"/>
                </a:lnTo>
                <a:close/>
              </a:path>
            </a:pathLst>
          </a:custGeom>
          <a:blipFill>
            <a:blip r:embed="rId10"/>
            <a:stretch>
              <a:fillRect l="-17600" t="-38423" r="-2742" b="-47151"/>
            </a:stretch>
          </a:blipFill>
        </p:spPr>
      </p:sp>
      <p:sp>
        <p:nvSpPr>
          <p:cNvPr name="Freeform 11" id="11"/>
          <p:cNvSpPr/>
          <p:nvPr/>
        </p:nvSpPr>
        <p:spPr>
          <a:xfrm flipH="false" flipV="false" rot="0">
            <a:off x="10240502" y="2214353"/>
            <a:ext cx="7848177" cy="5081694"/>
          </a:xfrm>
          <a:custGeom>
            <a:avLst/>
            <a:gdLst/>
            <a:ahLst/>
            <a:cxnLst/>
            <a:rect r="r" b="b" t="t" l="l"/>
            <a:pathLst>
              <a:path h="5081694" w="7848177">
                <a:moveTo>
                  <a:pt x="0" y="0"/>
                </a:moveTo>
                <a:lnTo>
                  <a:pt x="7848176" y="0"/>
                </a:lnTo>
                <a:lnTo>
                  <a:pt x="7848176" y="5081694"/>
                </a:lnTo>
                <a:lnTo>
                  <a:pt x="0" y="5081694"/>
                </a:lnTo>
                <a:lnTo>
                  <a:pt x="0" y="0"/>
                </a:lnTo>
                <a:close/>
              </a:path>
            </a:pathLst>
          </a:custGeom>
          <a:blipFill>
            <a:blip r:embed="rId11"/>
            <a:stretch>
              <a:fillRect l="0" t="0" r="0" b="0"/>
            </a:stretch>
          </a:blipFill>
        </p:spPr>
      </p:sp>
      <p:sp>
        <p:nvSpPr>
          <p:cNvPr name="TextBox 12" id="12"/>
          <p:cNvSpPr txBox="true"/>
          <p:nvPr/>
        </p:nvSpPr>
        <p:spPr>
          <a:xfrm rot="0">
            <a:off x="1730059" y="5277214"/>
            <a:ext cx="5735156" cy="273961"/>
          </a:xfrm>
          <a:prstGeom prst="rect">
            <a:avLst/>
          </a:prstGeom>
        </p:spPr>
        <p:txBody>
          <a:bodyPr anchor="t" rtlCol="false" tIns="0" lIns="0" bIns="0" rIns="0">
            <a:spAutoFit/>
          </a:bodyPr>
          <a:lstStyle/>
          <a:p>
            <a:pPr algn="l">
              <a:lnSpc>
                <a:spcPts val="2064"/>
              </a:lnSpc>
            </a:pPr>
            <a:r>
              <a:rPr lang="en-US" sz="2400" spc="-120" b="true">
                <a:solidFill>
                  <a:srgbClr val="000000"/>
                </a:solidFill>
                <a:latin typeface="Aileron Bold"/>
                <a:ea typeface="Aileron Bold"/>
                <a:cs typeface="Aileron Bold"/>
                <a:sym typeface="Aileron Bold"/>
              </a:rPr>
              <a:t>The Size and Scope of the Market</a:t>
            </a:r>
          </a:p>
        </p:txBody>
      </p:sp>
      <p:sp>
        <p:nvSpPr>
          <p:cNvPr name="TextBox 13" id="13"/>
          <p:cNvSpPr txBox="true"/>
          <p:nvPr/>
        </p:nvSpPr>
        <p:spPr>
          <a:xfrm rot="0">
            <a:off x="1442043" y="6801780"/>
            <a:ext cx="8457526" cy="2123313"/>
          </a:xfrm>
          <a:prstGeom prst="rect">
            <a:avLst/>
          </a:prstGeom>
        </p:spPr>
        <p:txBody>
          <a:bodyPr anchor="t" rtlCol="false" tIns="0" lIns="0" bIns="0" rIns="0">
            <a:spAutoFit/>
          </a:bodyPr>
          <a:lstStyle/>
          <a:p>
            <a:pPr algn="just">
              <a:lnSpc>
                <a:spcPts val="2466"/>
              </a:lnSpc>
            </a:pPr>
            <a:r>
              <a:rPr lang="en-US" sz="1800" spc="-27">
                <a:solidFill>
                  <a:srgbClr val="FFFFFF"/>
                </a:solidFill>
                <a:latin typeface="Aileron"/>
                <a:ea typeface="Aileron"/>
                <a:cs typeface="Aileron"/>
                <a:sym typeface="Aileron"/>
              </a:rPr>
              <a:t>The market presents a significant opportunity, driven by the increasing demand for innovative and scalable digital solutions. As businesses increasingly adopt technology to stay competitive, the potential for growth in the digital services sector is substantial. With an expanding market, particularly in emerging regions like Pakistan, the industry is expected to see a growth rate of approximately 15-20% annually, as businesses look for cost-effective, quality-driven solutions to meet their evolving needs.</a:t>
            </a:r>
          </a:p>
        </p:txBody>
      </p:sp>
      <p:sp>
        <p:nvSpPr>
          <p:cNvPr name="TextBox 14" id="14"/>
          <p:cNvSpPr txBox="true"/>
          <p:nvPr/>
        </p:nvSpPr>
        <p:spPr>
          <a:xfrm rot="0">
            <a:off x="1442043" y="6123040"/>
            <a:ext cx="1673138" cy="716280"/>
          </a:xfrm>
          <a:prstGeom prst="rect">
            <a:avLst/>
          </a:prstGeom>
        </p:spPr>
        <p:txBody>
          <a:bodyPr anchor="t" rtlCol="false" tIns="0" lIns="0" bIns="0" rIns="0">
            <a:spAutoFit/>
          </a:bodyPr>
          <a:lstStyle/>
          <a:p>
            <a:pPr algn="l">
              <a:lnSpc>
                <a:spcPts val="5160"/>
              </a:lnSpc>
            </a:pPr>
            <a:r>
              <a:rPr lang="en-US" sz="6000" spc="-300" b="true">
                <a:solidFill>
                  <a:srgbClr val="FFFFFF"/>
                </a:solidFill>
                <a:latin typeface="Aileron Bold"/>
                <a:ea typeface="Aileron Bold"/>
                <a:cs typeface="Aileron Bold"/>
                <a:sym typeface="Aileron Bold"/>
              </a:rPr>
              <a:t>15%</a:t>
            </a:r>
          </a:p>
        </p:txBody>
      </p:sp>
      <p:sp>
        <p:nvSpPr>
          <p:cNvPr name="TextBox 15" id="15"/>
          <p:cNvSpPr txBox="true"/>
          <p:nvPr/>
        </p:nvSpPr>
        <p:spPr>
          <a:xfrm rot="0">
            <a:off x="3215004" y="6374613"/>
            <a:ext cx="3383472" cy="273961"/>
          </a:xfrm>
          <a:prstGeom prst="rect">
            <a:avLst/>
          </a:prstGeom>
        </p:spPr>
        <p:txBody>
          <a:bodyPr anchor="t" rtlCol="false" tIns="0" lIns="0" bIns="0" rIns="0">
            <a:spAutoFit/>
          </a:bodyPr>
          <a:lstStyle/>
          <a:p>
            <a:pPr algn="l">
              <a:lnSpc>
                <a:spcPts val="2064"/>
              </a:lnSpc>
            </a:pPr>
            <a:r>
              <a:rPr lang="en-US" sz="2400" spc="-120" b="true">
                <a:solidFill>
                  <a:srgbClr val="FFFFFF"/>
                </a:solidFill>
                <a:latin typeface="Aileron Bold"/>
                <a:ea typeface="Aileron Bold"/>
                <a:cs typeface="Aileron Bold"/>
                <a:sym typeface="Aileron Bold"/>
              </a:rPr>
              <a:t>Potential Growth</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FFFFF">
                <a:alpha val="100000"/>
              </a:srgbClr>
            </a:gs>
            <a:gs pos="100000">
              <a:srgbClr val="C9D1CC">
                <a:alpha val="100000"/>
              </a:srgbClr>
            </a:gs>
          </a:gsLst>
          <a:lin ang="0"/>
        </a:gradFill>
      </p:bgPr>
    </p:bg>
    <p:spTree>
      <p:nvGrpSpPr>
        <p:cNvPr id="1" name=""/>
        <p:cNvGrpSpPr/>
        <p:nvPr/>
      </p:nvGrpSpPr>
      <p:grpSpPr>
        <a:xfrm>
          <a:off x="0" y="0"/>
          <a:ext cx="0" cy="0"/>
          <a:chOff x="0" y="0"/>
          <a:chExt cx="0" cy="0"/>
        </a:xfrm>
      </p:grpSpPr>
      <p:grpSp>
        <p:nvGrpSpPr>
          <p:cNvPr name="Group 2" id="2"/>
          <p:cNvGrpSpPr/>
          <p:nvPr/>
        </p:nvGrpSpPr>
        <p:grpSpPr>
          <a:xfrm rot="5400000">
            <a:off x="1142915" y="5508674"/>
            <a:ext cx="4887769" cy="5116199"/>
            <a:chOff x="0" y="0"/>
            <a:chExt cx="6014477" cy="6295564"/>
          </a:xfrm>
        </p:grpSpPr>
        <p:sp>
          <p:nvSpPr>
            <p:cNvPr name="Freeform 3" id="3"/>
            <p:cNvSpPr/>
            <p:nvPr/>
          </p:nvSpPr>
          <p:spPr>
            <a:xfrm flipH="false" flipV="false" rot="0">
              <a:off x="0" y="0"/>
              <a:ext cx="6014477" cy="6295564"/>
            </a:xfrm>
            <a:custGeom>
              <a:avLst/>
              <a:gdLst/>
              <a:ahLst/>
              <a:cxnLst/>
              <a:rect r="r" b="b" t="t" l="l"/>
              <a:pathLst>
                <a:path h="6295564" w="6014477">
                  <a:moveTo>
                    <a:pt x="0" y="0"/>
                  </a:moveTo>
                  <a:lnTo>
                    <a:pt x="6014477" y="0"/>
                  </a:lnTo>
                  <a:lnTo>
                    <a:pt x="6014477" y="6295564"/>
                  </a:lnTo>
                  <a:lnTo>
                    <a:pt x="0" y="6295564"/>
                  </a:lnTo>
                  <a:close/>
                </a:path>
              </a:pathLst>
            </a:custGeom>
            <a:solidFill>
              <a:srgbClr val="024D37"/>
            </a:solidFill>
          </p:spPr>
        </p:sp>
        <p:sp>
          <p:nvSpPr>
            <p:cNvPr name="TextBox 4" id="4"/>
            <p:cNvSpPr txBox="true"/>
            <p:nvPr/>
          </p:nvSpPr>
          <p:spPr>
            <a:xfrm>
              <a:off x="0" y="57150"/>
              <a:ext cx="6014477" cy="6238414"/>
            </a:xfrm>
            <a:prstGeom prst="rect">
              <a:avLst/>
            </a:prstGeom>
          </p:spPr>
          <p:txBody>
            <a:bodyPr anchor="ctr" rtlCol="false" tIns="50800" lIns="50800" bIns="50800" rIns="50800"/>
            <a:lstStyle/>
            <a:p>
              <a:pPr algn="ctr">
                <a:lnSpc>
                  <a:spcPts val="1806"/>
                </a:lnSpc>
              </a:pPr>
            </a:p>
          </p:txBody>
        </p:sp>
      </p:grpSp>
      <p:grpSp>
        <p:nvGrpSpPr>
          <p:cNvPr name="Group 5" id="5"/>
          <p:cNvGrpSpPr/>
          <p:nvPr/>
        </p:nvGrpSpPr>
        <p:grpSpPr>
          <a:xfrm rot="5400000">
            <a:off x="6607003" y="5601787"/>
            <a:ext cx="5073995" cy="5116199"/>
            <a:chOff x="0" y="0"/>
            <a:chExt cx="6243631" cy="6295564"/>
          </a:xfrm>
        </p:grpSpPr>
        <p:sp>
          <p:nvSpPr>
            <p:cNvPr name="Freeform 6" id="6"/>
            <p:cNvSpPr/>
            <p:nvPr/>
          </p:nvSpPr>
          <p:spPr>
            <a:xfrm flipH="false" flipV="false" rot="0">
              <a:off x="0" y="0"/>
              <a:ext cx="6243631" cy="6295564"/>
            </a:xfrm>
            <a:custGeom>
              <a:avLst/>
              <a:gdLst/>
              <a:ahLst/>
              <a:cxnLst/>
              <a:rect r="r" b="b" t="t" l="l"/>
              <a:pathLst>
                <a:path h="6295564" w="6243631">
                  <a:moveTo>
                    <a:pt x="0" y="0"/>
                  </a:moveTo>
                  <a:lnTo>
                    <a:pt x="6243631" y="0"/>
                  </a:lnTo>
                  <a:lnTo>
                    <a:pt x="6243631" y="6295564"/>
                  </a:lnTo>
                  <a:lnTo>
                    <a:pt x="0" y="6295564"/>
                  </a:lnTo>
                  <a:close/>
                </a:path>
              </a:pathLst>
            </a:custGeom>
            <a:solidFill>
              <a:srgbClr val="EBB840"/>
            </a:solidFill>
          </p:spPr>
        </p:sp>
        <p:sp>
          <p:nvSpPr>
            <p:cNvPr name="TextBox 7" id="7"/>
            <p:cNvSpPr txBox="true"/>
            <p:nvPr/>
          </p:nvSpPr>
          <p:spPr>
            <a:xfrm>
              <a:off x="0" y="57150"/>
              <a:ext cx="6243631" cy="6238414"/>
            </a:xfrm>
            <a:prstGeom prst="rect">
              <a:avLst/>
            </a:prstGeom>
          </p:spPr>
          <p:txBody>
            <a:bodyPr anchor="ctr" rtlCol="false" tIns="50800" lIns="50800" bIns="50800" rIns="50800"/>
            <a:lstStyle/>
            <a:p>
              <a:pPr algn="ctr">
                <a:lnSpc>
                  <a:spcPts val="1806"/>
                </a:lnSpc>
              </a:pPr>
            </a:p>
          </p:txBody>
        </p:sp>
      </p:grpSp>
      <p:grpSp>
        <p:nvGrpSpPr>
          <p:cNvPr name="Group 8" id="8"/>
          <p:cNvGrpSpPr/>
          <p:nvPr/>
        </p:nvGrpSpPr>
        <p:grpSpPr>
          <a:xfrm rot="5400000">
            <a:off x="12254464" y="5508674"/>
            <a:ext cx="4887769" cy="5116199"/>
            <a:chOff x="0" y="0"/>
            <a:chExt cx="6014477" cy="6295564"/>
          </a:xfrm>
        </p:grpSpPr>
        <p:sp>
          <p:nvSpPr>
            <p:cNvPr name="Freeform 9" id="9"/>
            <p:cNvSpPr/>
            <p:nvPr/>
          </p:nvSpPr>
          <p:spPr>
            <a:xfrm flipH="false" flipV="false" rot="0">
              <a:off x="0" y="0"/>
              <a:ext cx="6014477" cy="6295564"/>
            </a:xfrm>
            <a:custGeom>
              <a:avLst/>
              <a:gdLst/>
              <a:ahLst/>
              <a:cxnLst/>
              <a:rect r="r" b="b" t="t" l="l"/>
              <a:pathLst>
                <a:path h="6295564" w="6014477">
                  <a:moveTo>
                    <a:pt x="0" y="0"/>
                  </a:moveTo>
                  <a:lnTo>
                    <a:pt x="6014477" y="0"/>
                  </a:lnTo>
                  <a:lnTo>
                    <a:pt x="6014477" y="6295564"/>
                  </a:lnTo>
                  <a:lnTo>
                    <a:pt x="0" y="6295564"/>
                  </a:lnTo>
                  <a:close/>
                </a:path>
              </a:pathLst>
            </a:custGeom>
            <a:solidFill>
              <a:srgbClr val="024D37"/>
            </a:solidFill>
          </p:spPr>
        </p:sp>
        <p:sp>
          <p:nvSpPr>
            <p:cNvPr name="TextBox 10" id="10"/>
            <p:cNvSpPr txBox="true"/>
            <p:nvPr/>
          </p:nvSpPr>
          <p:spPr>
            <a:xfrm>
              <a:off x="0" y="57150"/>
              <a:ext cx="6014477" cy="6238414"/>
            </a:xfrm>
            <a:prstGeom prst="rect">
              <a:avLst/>
            </a:prstGeom>
          </p:spPr>
          <p:txBody>
            <a:bodyPr anchor="ctr" rtlCol="false" tIns="50800" lIns="50800" bIns="50800" rIns="50800"/>
            <a:lstStyle/>
            <a:p>
              <a:pPr algn="ctr">
                <a:lnSpc>
                  <a:spcPts val="1806"/>
                </a:lnSpc>
              </a:pPr>
            </a:p>
          </p:txBody>
        </p:sp>
      </p:grpSp>
      <p:sp>
        <p:nvSpPr>
          <p:cNvPr name="Freeform 11" id="11"/>
          <p:cNvSpPr/>
          <p:nvPr/>
        </p:nvSpPr>
        <p:spPr>
          <a:xfrm flipH="false" flipV="false" rot="0">
            <a:off x="5447406" y="5938537"/>
            <a:ext cx="368358" cy="368358"/>
          </a:xfrm>
          <a:custGeom>
            <a:avLst/>
            <a:gdLst/>
            <a:ahLst/>
            <a:cxnLst/>
            <a:rect r="r" b="b" t="t" l="l"/>
            <a:pathLst>
              <a:path h="368358" w="368358">
                <a:moveTo>
                  <a:pt x="0" y="0"/>
                </a:moveTo>
                <a:lnTo>
                  <a:pt x="368358" y="0"/>
                </a:lnTo>
                <a:lnTo>
                  <a:pt x="368358" y="368358"/>
                </a:lnTo>
                <a:lnTo>
                  <a:pt x="0" y="36835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12" id="12"/>
          <p:cNvSpPr/>
          <p:nvPr/>
        </p:nvSpPr>
        <p:spPr>
          <a:xfrm flipH="false" flipV="false" rot="0">
            <a:off x="11004607" y="5920341"/>
            <a:ext cx="368358" cy="368358"/>
          </a:xfrm>
          <a:custGeom>
            <a:avLst/>
            <a:gdLst/>
            <a:ahLst/>
            <a:cxnLst/>
            <a:rect r="r" b="b" t="t" l="l"/>
            <a:pathLst>
              <a:path h="368358" w="368358">
                <a:moveTo>
                  <a:pt x="0" y="0"/>
                </a:moveTo>
                <a:lnTo>
                  <a:pt x="368358" y="0"/>
                </a:lnTo>
                <a:lnTo>
                  <a:pt x="368358" y="368358"/>
                </a:lnTo>
                <a:lnTo>
                  <a:pt x="0" y="368358"/>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3" id="13"/>
          <p:cNvSpPr/>
          <p:nvPr/>
        </p:nvSpPr>
        <p:spPr>
          <a:xfrm flipH="false" flipV="false" rot="0">
            <a:off x="16558955" y="5920341"/>
            <a:ext cx="368358" cy="368358"/>
          </a:xfrm>
          <a:custGeom>
            <a:avLst/>
            <a:gdLst/>
            <a:ahLst/>
            <a:cxnLst/>
            <a:rect r="r" b="b" t="t" l="l"/>
            <a:pathLst>
              <a:path h="368358" w="368358">
                <a:moveTo>
                  <a:pt x="0" y="0"/>
                </a:moveTo>
                <a:lnTo>
                  <a:pt x="368358" y="0"/>
                </a:lnTo>
                <a:lnTo>
                  <a:pt x="368358" y="368358"/>
                </a:lnTo>
                <a:lnTo>
                  <a:pt x="0" y="36835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14" id="14"/>
          <p:cNvSpPr/>
          <p:nvPr/>
        </p:nvSpPr>
        <p:spPr>
          <a:xfrm flipH="false" flipV="false" rot="0">
            <a:off x="11004607" y="707100"/>
            <a:ext cx="5279732" cy="4639564"/>
          </a:xfrm>
          <a:custGeom>
            <a:avLst/>
            <a:gdLst/>
            <a:ahLst/>
            <a:cxnLst/>
            <a:rect r="r" b="b" t="t" l="l"/>
            <a:pathLst>
              <a:path h="4639564" w="5279732">
                <a:moveTo>
                  <a:pt x="0" y="0"/>
                </a:moveTo>
                <a:lnTo>
                  <a:pt x="5279731" y="0"/>
                </a:lnTo>
                <a:lnTo>
                  <a:pt x="5279731" y="4639564"/>
                </a:lnTo>
                <a:lnTo>
                  <a:pt x="0" y="463956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5" id="15"/>
          <p:cNvSpPr txBox="true"/>
          <p:nvPr/>
        </p:nvSpPr>
        <p:spPr>
          <a:xfrm rot="0">
            <a:off x="1028700" y="2443557"/>
            <a:ext cx="9038283" cy="1077782"/>
          </a:xfrm>
          <a:prstGeom prst="rect">
            <a:avLst/>
          </a:prstGeom>
        </p:spPr>
        <p:txBody>
          <a:bodyPr anchor="t" rtlCol="false" tIns="0" lIns="0" bIns="0" rIns="0">
            <a:spAutoFit/>
          </a:bodyPr>
          <a:lstStyle/>
          <a:p>
            <a:pPr algn="l">
              <a:lnSpc>
                <a:spcPts val="7740"/>
              </a:lnSpc>
            </a:pPr>
            <a:r>
              <a:rPr lang="en-US" sz="9000" spc="-450" b="true">
                <a:solidFill>
                  <a:srgbClr val="024D37"/>
                </a:solidFill>
                <a:latin typeface="Aileron Bold"/>
                <a:ea typeface="Aileron Bold"/>
                <a:cs typeface="Aileron Bold"/>
                <a:sym typeface="Aileron Bold"/>
              </a:rPr>
              <a:t>Business Model</a:t>
            </a:r>
          </a:p>
        </p:txBody>
      </p:sp>
      <p:sp>
        <p:nvSpPr>
          <p:cNvPr name="TextBox 16" id="16"/>
          <p:cNvSpPr txBox="true"/>
          <p:nvPr/>
        </p:nvSpPr>
        <p:spPr>
          <a:xfrm rot="0">
            <a:off x="1357835" y="6014737"/>
            <a:ext cx="1935084" cy="284607"/>
          </a:xfrm>
          <a:prstGeom prst="rect">
            <a:avLst/>
          </a:prstGeom>
        </p:spPr>
        <p:txBody>
          <a:bodyPr anchor="t" rtlCol="false" tIns="0" lIns="0" bIns="0" rIns="0">
            <a:spAutoFit/>
          </a:bodyPr>
          <a:lstStyle/>
          <a:p>
            <a:pPr algn="l">
              <a:lnSpc>
                <a:spcPts val="2064"/>
              </a:lnSpc>
            </a:pPr>
            <a:r>
              <a:rPr lang="en-US" sz="2400" spc="-120" b="true">
                <a:solidFill>
                  <a:srgbClr val="FFFFFF"/>
                </a:solidFill>
                <a:latin typeface="Aileron Bold"/>
                <a:ea typeface="Aileron Bold"/>
                <a:cs typeface="Aileron Bold"/>
                <a:sym typeface="Aileron Bold"/>
              </a:rPr>
              <a:t>Pricing Model</a:t>
            </a:r>
          </a:p>
        </p:txBody>
      </p:sp>
      <p:sp>
        <p:nvSpPr>
          <p:cNvPr name="TextBox 17" id="17"/>
          <p:cNvSpPr txBox="true"/>
          <p:nvPr/>
        </p:nvSpPr>
        <p:spPr>
          <a:xfrm rot="0">
            <a:off x="6915035" y="6014737"/>
            <a:ext cx="3644152" cy="273961"/>
          </a:xfrm>
          <a:prstGeom prst="rect">
            <a:avLst/>
          </a:prstGeom>
        </p:spPr>
        <p:txBody>
          <a:bodyPr anchor="t" rtlCol="false" tIns="0" lIns="0" bIns="0" rIns="0">
            <a:spAutoFit/>
          </a:bodyPr>
          <a:lstStyle/>
          <a:p>
            <a:pPr algn="l">
              <a:lnSpc>
                <a:spcPts val="2064"/>
              </a:lnSpc>
            </a:pPr>
            <a:r>
              <a:rPr lang="en-US" sz="2400" spc="-120" b="true">
                <a:solidFill>
                  <a:srgbClr val="000000"/>
                </a:solidFill>
                <a:latin typeface="Aileron Bold"/>
                <a:ea typeface="Aileron Bold"/>
                <a:cs typeface="Aileron Bold"/>
                <a:sym typeface="Aileron Bold"/>
              </a:rPr>
              <a:t>Revenue Streams</a:t>
            </a:r>
          </a:p>
        </p:txBody>
      </p:sp>
      <p:sp>
        <p:nvSpPr>
          <p:cNvPr name="TextBox 18" id="18"/>
          <p:cNvSpPr txBox="true"/>
          <p:nvPr/>
        </p:nvSpPr>
        <p:spPr>
          <a:xfrm rot="0">
            <a:off x="12437239" y="6014737"/>
            <a:ext cx="2943458" cy="284607"/>
          </a:xfrm>
          <a:prstGeom prst="rect">
            <a:avLst/>
          </a:prstGeom>
        </p:spPr>
        <p:txBody>
          <a:bodyPr anchor="t" rtlCol="false" tIns="0" lIns="0" bIns="0" rIns="0">
            <a:spAutoFit/>
          </a:bodyPr>
          <a:lstStyle/>
          <a:p>
            <a:pPr algn="l">
              <a:lnSpc>
                <a:spcPts val="2064"/>
              </a:lnSpc>
            </a:pPr>
            <a:r>
              <a:rPr lang="en-US" sz="2400" spc="-120" b="true">
                <a:solidFill>
                  <a:srgbClr val="FFFFFF"/>
                </a:solidFill>
                <a:latin typeface="Aileron Bold"/>
                <a:ea typeface="Aileron Bold"/>
                <a:cs typeface="Aileron Bold"/>
                <a:sym typeface="Aileron Bold"/>
              </a:rPr>
              <a:t>Income Strategies</a:t>
            </a:r>
          </a:p>
        </p:txBody>
      </p:sp>
      <p:sp>
        <p:nvSpPr>
          <p:cNvPr name="TextBox 19" id="19"/>
          <p:cNvSpPr txBox="true"/>
          <p:nvPr/>
        </p:nvSpPr>
        <p:spPr>
          <a:xfrm rot="0">
            <a:off x="1357835" y="6516445"/>
            <a:ext cx="4457929" cy="2731769"/>
          </a:xfrm>
          <a:prstGeom prst="rect">
            <a:avLst/>
          </a:prstGeom>
        </p:spPr>
        <p:txBody>
          <a:bodyPr anchor="t" rtlCol="false" tIns="0" lIns="0" bIns="0" rIns="0">
            <a:spAutoFit/>
          </a:bodyPr>
          <a:lstStyle/>
          <a:p>
            <a:pPr algn="just">
              <a:lnSpc>
                <a:spcPts val="2700"/>
              </a:lnSpc>
            </a:pPr>
            <a:r>
              <a:rPr lang="en-US" sz="1800" spc="-27">
                <a:solidFill>
                  <a:srgbClr val="FFFFFF"/>
                </a:solidFill>
                <a:latin typeface="Aileron"/>
                <a:ea typeface="Aileron"/>
                <a:cs typeface="Aileron"/>
                <a:sym typeface="Aileron"/>
              </a:rPr>
              <a:t>Hourly Billing: Rates range from PKR 2,000 - 7,000/hr based on experience.</a:t>
            </a:r>
          </a:p>
          <a:p>
            <a:pPr algn="just">
              <a:lnSpc>
                <a:spcPts val="2700"/>
              </a:lnSpc>
            </a:pPr>
            <a:r>
              <a:rPr lang="en-US" sz="1800" spc="-27">
                <a:solidFill>
                  <a:srgbClr val="FFFFFF"/>
                </a:solidFill>
                <a:latin typeface="Aileron"/>
                <a:ea typeface="Aileron"/>
                <a:cs typeface="Aileron"/>
                <a:sym typeface="Aileron"/>
              </a:rPr>
              <a:t>Project-Based: Websites start at PKR 50,000, mobile apps from PKR 300,000.</a:t>
            </a:r>
          </a:p>
          <a:p>
            <a:pPr algn="just">
              <a:lnSpc>
                <a:spcPts val="2700"/>
              </a:lnSpc>
            </a:pPr>
            <a:r>
              <a:rPr lang="en-US" sz="1800" spc="-27">
                <a:solidFill>
                  <a:srgbClr val="FFFFFF"/>
                </a:solidFill>
                <a:latin typeface="Aileron"/>
                <a:ea typeface="Aileron"/>
                <a:cs typeface="Aileron"/>
                <a:sym typeface="Aileron"/>
              </a:rPr>
              <a:t>Retainers: SEO/Social Media services range from PKR 25,000 - 50,000/month.</a:t>
            </a:r>
          </a:p>
          <a:p>
            <a:pPr algn="just">
              <a:lnSpc>
                <a:spcPts val="2700"/>
              </a:lnSpc>
            </a:pPr>
            <a:r>
              <a:rPr lang="en-US" sz="1800" spc="-27">
                <a:solidFill>
                  <a:srgbClr val="FFFFFF"/>
                </a:solidFill>
                <a:latin typeface="Aileron"/>
                <a:ea typeface="Aileron"/>
                <a:cs typeface="Aileron"/>
                <a:sym typeface="Aileron"/>
              </a:rPr>
              <a:t>Subscriptions: Hosting/CRM services cost PKR 5,000 - 50,000/month.</a:t>
            </a:r>
          </a:p>
        </p:txBody>
      </p:sp>
      <p:sp>
        <p:nvSpPr>
          <p:cNvPr name="TextBox 20" id="20"/>
          <p:cNvSpPr txBox="true"/>
          <p:nvPr/>
        </p:nvSpPr>
        <p:spPr>
          <a:xfrm rot="0">
            <a:off x="12469384" y="6405383"/>
            <a:ext cx="4457929" cy="2731769"/>
          </a:xfrm>
          <a:prstGeom prst="rect">
            <a:avLst/>
          </a:prstGeom>
        </p:spPr>
        <p:txBody>
          <a:bodyPr anchor="t" rtlCol="false" tIns="0" lIns="0" bIns="0" rIns="0">
            <a:spAutoFit/>
          </a:bodyPr>
          <a:lstStyle/>
          <a:p>
            <a:pPr algn="just">
              <a:lnSpc>
                <a:spcPts val="2700"/>
              </a:lnSpc>
            </a:pPr>
            <a:r>
              <a:rPr lang="en-US" sz="1800" spc="-27">
                <a:solidFill>
                  <a:srgbClr val="FFFFFF"/>
                </a:solidFill>
                <a:latin typeface="Aileron"/>
                <a:ea typeface="Aileron"/>
                <a:cs typeface="Aileron"/>
                <a:sym typeface="Aileron"/>
              </a:rPr>
              <a:t>Project-Based: Charge for one-time services like web or app development.</a:t>
            </a:r>
          </a:p>
          <a:p>
            <a:pPr algn="just">
              <a:lnSpc>
                <a:spcPts val="2700"/>
              </a:lnSpc>
            </a:pPr>
            <a:r>
              <a:rPr lang="en-US" sz="1800" spc="-27">
                <a:solidFill>
                  <a:srgbClr val="FFFFFF"/>
                </a:solidFill>
                <a:latin typeface="Aileron"/>
                <a:ea typeface="Aileron"/>
                <a:cs typeface="Aileron"/>
                <a:sym typeface="Aileron"/>
              </a:rPr>
              <a:t>Retainers: Secure ongoing monthly contracts for services like SEO or digital marketing.</a:t>
            </a:r>
          </a:p>
          <a:p>
            <a:pPr algn="just">
              <a:lnSpc>
                <a:spcPts val="2700"/>
              </a:lnSpc>
            </a:pPr>
            <a:r>
              <a:rPr lang="en-US" sz="1800" spc="-27">
                <a:solidFill>
                  <a:srgbClr val="FFFFFF"/>
                </a:solidFill>
                <a:latin typeface="Aileron"/>
                <a:ea typeface="Aileron"/>
                <a:cs typeface="Aileron"/>
                <a:sym typeface="Aileron"/>
              </a:rPr>
              <a:t>Subscriptions: Offer recurring services like hosting or maintenance.</a:t>
            </a:r>
          </a:p>
          <a:p>
            <a:pPr algn="just">
              <a:lnSpc>
                <a:spcPts val="2700"/>
              </a:lnSpc>
            </a:pPr>
            <a:r>
              <a:rPr lang="en-US" sz="1800" spc="-27">
                <a:solidFill>
                  <a:srgbClr val="FFFFFF"/>
                </a:solidFill>
                <a:latin typeface="Aileron"/>
                <a:ea typeface="Aileron"/>
                <a:cs typeface="Aileron"/>
                <a:sym typeface="Aileron"/>
              </a:rPr>
              <a:t>Commissions: Earn from sales or leads generated through campaigns.</a:t>
            </a:r>
          </a:p>
        </p:txBody>
      </p:sp>
      <p:sp>
        <p:nvSpPr>
          <p:cNvPr name="TextBox 21" id="21"/>
          <p:cNvSpPr txBox="true"/>
          <p:nvPr/>
        </p:nvSpPr>
        <p:spPr>
          <a:xfrm rot="0">
            <a:off x="6915035" y="6500864"/>
            <a:ext cx="4457929" cy="1703069"/>
          </a:xfrm>
          <a:prstGeom prst="rect">
            <a:avLst/>
          </a:prstGeom>
        </p:spPr>
        <p:txBody>
          <a:bodyPr anchor="t" rtlCol="false" tIns="0" lIns="0" bIns="0" rIns="0">
            <a:spAutoFit/>
          </a:bodyPr>
          <a:lstStyle/>
          <a:p>
            <a:pPr algn="just">
              <a:lnSpc>
                <a:spcPts val="2700"/>
              </a:lnSpc>
            </a:pPr>
            <a:r>
              <a:rPr lang="en-US" sz="1800" spc="-27">
                <a:solidFill>
                  <a:srgbClr val="000000"/>
                </a:solidFill>
                <a:latin typeface="Aileron"/>
                <a:ea typeface="Aileron"/>
                <a:cs typeface="Aileron"/>
                <a:sym typeface="Aileron"/>
              </a:rPr>
              <a:t>On</a:t>
            </a:r>
            <a:r>
              <a:rPr lang="en-US" sz="1800" spc="-27">
                <a:solidFill>
                  <a:srgbClr val="000000"/>
                </a:solidFill>
                <a:latin typeface="Aileron"/>
                <a:ea typeface="Aileron"/>
                <a:cs typeface="Aileron"/>
                <a:sym typeface="Aileron"/>
              </a:rPr>
              <a:t>e-time Project Fees: Income from clients who pay for a specific service or deliverable.</a:t>
            </a:r>
          </a:p>
          <a:p>
            <a:pPr algn="just">
              <a:lnSpc>
                <a:spcPts val="2700"/>
              </a:lnSpc>
            </a:pPr>
            <a:r>
              <a:rPr lang="en-US" sz="1800" spc="-27">
                <a:solidFill>
                  <a:srgbClr val="000000"/>
                </a:solidFill>
                <a:latin typeface="Aileron"/>
                <a:ea typeface="Aileron"/>
                <a:cs typeface="Aileron"/>
                <a:sym typeface="Aileron"/>
              </a:rPr>
              <a:t>Recurring Revenue: Income from ongoing services such as monthly retainers, subscriptions, and maintenance contracts.</a:t>
            </a:r>
          </a:p>
        </p:txBody>
      </p:sp>
      <p:sp>
        <p:nvSpPr>
          <p:cNvPr name="Freeform 22" id="22"/>
          <p:cNvSpPr/>
          <p:nvPr/>
        </p:nvSpPr>
        <p:spPr>
          <a:xfrm flipH="false" flipV="false" rot="0">
            <a:off x="851219" y="707100"/>
            <a:ext cx="2017977" cy="1308627"/>
          </a:xfrm>
          <a:custGeom>
            <a:avLst/>
            <a:gdLst/>
            <a:ahLst/>
            <a:cxnLst/>
            <a:rect r="r" b="b" t="t" l="l"/>
            <a:pathLst>
              <a:path h="1308627" w="2017977">
                <a:moveTo>
                  <a:pt x="0" y="0"/>
                </a:moveTo>
                <a:lnTo>
                  <a:pt x="2017977" y="0"/>
                </a:lnTo>
                <a:lnTo>
                  <a:pt x="2017977" y="1308628"/>
                </a:lnTo>
                <a:lnTo>
                  <a:pt x="0" y="1308628"/>
                </a:lnTo>
                <a:lnTo>
                  <a:pt x="0" y="0"/>
                </a:lnTo>
                <a:close/>
              </a:path>
            </a:pathLst>
          </a:custGeom>
          <a:blipFill>
            <a:blip r:embed="rId8"/>
            <a:stretch>
              <a:fillRect l="-17600" t="-38423" r="-2742" b="-47151"/>
            </a:stretch>
          </a:blipFill>
        </p:spPr>
      </p:sp>
      <p:sp>
        <p:nvSpPr>
          <p:cNvPr name="TextBox 23" id="23"/>
          <p:cNvSpPr txBox="true"/>
          <p:nvPr/>
        </p:nvSpPr>
        <p:spPr>
          <a:xfrm rot="0">
            <a:off x="1028700" y="3560631"/>
            <a:ext cx="10160086" cy="1395330"/>
          </a:xfrm>
          <a:prstGeom prst="rect">
            <a:avLst/>
          </a:prstGeom>
        </p:spPr>
        <p:txBody>
          <a:bodyPr anchor="t" rtlCol="false" tIns="0" lIns="0" bIns="0" rIns="0">
            <a:spAutoFit/>
          </a:bodyPr>
          <a:lstStyle/>
          <a:p>
            <a:pPr algn="just">
              <a:lnSpc>
                <a:spcPts val="2815"/>
              </a:lnSpc>
            </a:pPr>
            <a:r>
              <a:rPr lang="en-US" sz="1877" spc="-28">
                <a:solidFill>
                  <a:srgbClr val="000000"/>
                </a:solidFill>
                <a:latin typeface="Aileron"/>
                <a:ea typeface="Aileron"/>
                <a:cs typeface="Aileron"/>
                <a:sym typeface="Aileron"/>
              </a:rPr>
              <a:t>Our business model offers project-based, retainer, and subscription services, focusing on web development, app creation, SEO, and digital marketing. We target SMEs and startups, providing tailored solutions with a customer-focused approach, building long-term relationships and consistent revenue through ongoing support and performance-based pricing</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FFFFF">
                <a:alpha val="100000"/>
              </a:srgbClr>
            </a:gs>
            <a:gs pos="100000">
              <a:srgbClr val="C9D1CC">
                <a:alpha val="100000"/>
              </a:srgbClr>
            </a:gs>
          </a:gsLst>
          <a:lin ang="0"/>
        </a:gradFill>
      </p:bgPr>
    </p:bg>
    <p:spTree>
      <p:nvGrpSpPr>
        <p:cNvPr id="1" name=""/>
        <p:cNvGrpSpPr/>
        <p:nvPr/>
      </p:nvGrpSpPr>
      <p:grpSpPr>
        <a:xfrm>
          <a:off x="0" y="0"/>
          <a:ext cx="0" cy="0"/>
          <a:chOff x="0" y="0"/>
          <a:chExt cx="0" cy="0"/>
        </a:xfrm>
      </p:grpSpPr>
      <p:sp>
        <p:nvSpPr>
          <p:cNvPr name="TextBox 2" id="2"/>
          <p:cNvSpPr txBox="true"/>
          <p:nvPr/>
        </p:nvSpPr>
        <p:spPr>
          <a:xfrm rot="0">
            <a:off x="1028700" y="2443557"/>
            <a:ext cx="6685285" cy="2065020"/>
          </a:xfrm>
          <a:prstGeom prst="rect">
            <a:avLst/>
          </a:prstGeom>
        </p:spPr>
        <p:txBody>
          <a:bodyPr anchor="t" rtlCol="false" tIns="0" lIns="0" bIns="0" rIns="0">
            <a:spAutoFit/>
          </a:bodyPr>
          <a:lstStyle/>
          <a:p>
            <a:pPr algn="l">
              <a:lnSpc>
                <a:spcPts val="7740"/>
              </a:lnSpc>
            </a:pPr>
            <a:r>
              <a:rPr lang="en-US" sz="9000" spc="-450" b="true">
                <a:solidFill>
                  <a:srgbClr val="154314"/>
                </a:solidFill>
                <a:latin typeface="Aileron Bold"/>
                <a:ea typeface="Aileron Bold"/>
                <a:cs typeface="Aileron Bold"/>
                <a:sym typeface="Aileron Bold"/>
              </a:rPr>
              <a:t>Competitive Analysis</a:t>
            </a:r>
          </a:p>
        </p:txBody>
      </p:sp>
      <p:sp>
        <p:nvSpPr>
          <p:cNvPr name="Freeform 3" id="3"/>
          <p:cNvSpPr/>
          <p:nvPr/>
        </p:nvSpPr>
        <p:spPr>
          <a:xfrm flipH="false" flipV="false" rot="0">
            <a:off x="1047325" y="5029650"/>
            <a:ext cx="465190" cy="465190"/>
          </a:xfrm>
          <a:custGeom>
            <a:avLst/>
            <a:gdLst/>
            <a:ahLst/>
            <a:cxnLst/>
            <a:rect r="r" b="b" t="t" l="l"/>
            <a:pathLst>
              <a:path h="465190" w="465190">
                <a:moveTo>
                  <a:pt x="0" y="0"/>
                </a:moveTo>
                <a:lnTo>
                  <a:pt x="465190" y="0"/>
                </a:lnTo>
                <a:lnTo>
                  <a:pt x="465190" y="465190"/>
                </a:lnTo>
                <a:lnTo>
                  <a:pt x="0" y="46519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4" id="4"/>
          <p:cNvSpPr txBox="true"/>
          <p:nvPr/>
        </p:nvSpPr>
        <p:spPr>
          <a:xfrm rot="0">
            <a:off x="1730059" y="5163365"/>
            <a:ext cx="5735156" cy="284607"/>
          </a:xfrm>
          <a:prstGeom prst="rect">
            <a:avLst/>
          </a:prstGeom>
        </p:spPr>
        <p:txBody>
          <a:bodyPr anchor="t" rtlCol="false" tIns="0" lIns="0" bIns="0" rIns="0">
            <a:spAutoFit/>
          </a:bodyPr>
          <a:lstStyle/>
          <a:p>
            <a:pPr algn="l">
              <a:lnSpc>
                <a:spcPts val="2064"/>
              </a:lnSpc>
            </a:pPr>
            <a:r>
              <a:rPr lang="en-US" sz="2400" spc="-120" b="true">
                <a:solidFill>
                  <a:srgbClr val="000000"/>
                </a:solidFill>
                <a:latin typeface="Aileron Bold"/>
                <a:ea typeface="Aileron Bold"/>
                <a:cs typeface="Aileron Bold"/>
                <a:sym typeface="Aileron Bold"/>
              </a:rPr>
              <a:t>The Size and Scope of the Market</a:t>
            </a:r>
          </a:p>
        </p:txBody>
      </p:sp>
      <p:sp>
        <p:nvSpPr>
          <p:cNvPr name="TextBox 5" id="5"/>
          <p:cNvSpPr txBox="true"/>
          <p:nvPr/>
        </p:nvSpPr>
        <p:spPr>
          <a:xfrm rot="0">
            <a:off x="1028700" y="5971090"/>
            <a:ext cx="6562415" cy="3760469"/>
          </a:xfrm>
          <a:prstGeom prst="rect">
            <a:avLst/>
          </a:prstGeom>
        </p:spPr>
        <p:txBody>
          <a:bodyPr anchor="t" rtlCol="false" tIns="0" lIns="0" bIns="0" rIns="0">
            <a:spAutoFit/>
          </a:bodyPr>
          <a:lstStyle/>
          <a:p>
            <a:pPr algn="just">
              <a:lnSpc>
                <a:spcPts val="2700"/>
              </a:lnSpc>
            </a:pPr>
            <a:r>
              <a:rPr lang="en-US" sz="1800" spc="-27">
                <a:solidFill>
                  <a:srgbClr val="000000"/>
                </a:solidFill>
                <a:latin typeface="Aileron"/>
                <a:ea typeface="Aileron"/>
                <a:cs typeface="Aileron"/>
                <a:sym typeface="Aileron"/>
              </a:rPr>
              <a:t>The market for AetherSoft Innovations, which offers web development, graphic design, SEO, digital marketing, app development, and SaaS products, is expanding rapidly. The global IT services market is valued at over $1 trillion, with Pakistan’s IT sector expected to exceed $5 billion by 2025. The SaaS market, growing at a compound annual growth rate (CAGR) of 18%, offers significant opportunities. Locally, SMEs and startups are increasingly adopting digital solutions, while internationally, demand for outsourcing IT services and SaaS products is rising. AetherSoft Innovations is well-positioned to leverage these trends and capture market share both in Pakistan and internationally.</a:t>
            </a:r>
          </a:p>
        </p:txBody>
      </p:sp>
      <p:grpSp>
        <p:nvGrpSpPr>
          <p:cNvPr name="Group 6" id="6"/>
          <p:cNvGrpSpPr/>
          <p:nvPr/>
        </p:nvGrpSpPr>
        <p:grpSpPr>
          <a:xfrm rot="5400000">
            <a:off x="7838253" y="369228"/>
            <a:ext cx="11149143" cy="10251225"/>
            <a:chOff x="0" y="0"/>
            <a:chExt cx="13719199" cy="12614296"/>
          </a:xfrm>
        </p:grpSpPr>
        <p:sp>
          <p:nvSpPr>
            <p:cNvPr name="Freeform 7" id="7"/>
            <p:cNvSpPr/>
            <p:nvPr/>
          </p:nvSpPr>
          <p:spPr>
            <a:xfrm flipH="false" flipV="false" rot="0">
              <a:off x="0" y="0"/>
              <a:ext cx="13719198" cy="12614296"/>
            </a:xfrm>
            <a:custGeom>
              <a:avLst/>
              <a:gdLst/>
              <a:ahLst/>
              <a:cxnLst/>
              <a:rect r="r" b="b" t="t" l="l"/>
              <a:pathLst>
                <a:path h="12614296" w="13719198">
                  <a:moveTo>
                    <a:pt x="0" y="0"/>
                  </a:moveTo>
                  <a:lnTo>
                    <a:pt x="13719198" y="0"/>
                  </a:lnTo>
                  <a:lnTo>
                    <a:pt x="13719198" y="12614296"/>
                  </a:lnTo>
                  <a:lnTo>
                    <a:pt x="0" y="12614296"/>
                  </a:lnTo>
                  <a:close/>
                </a:path>
              </a:pathLst>
            </a:custGeom>
            <a:solidFill>
              <a:srgbClr val="024D37"/>
            </a:solidFill>
          </p:spPr>
        </p:sp>
        <p:sp>
          <p:nvSpPr>
            <p:cNvPr name="TextBox 8" id="8"/>
            <p:cNvSpPr txBox="true"/>
            <p:nvPr/>
          </p:nvSpPr>
          <p:spPr>
            <a:xfrm>
              <a:off x="0" y="57150"/>
              <a:ext cx="13719199" cy="12557146"/>
            </a:xfrm>
            <a:prstGeom prst="rect">
              <a:avLst/>
            </a:prstGeom>
          </p:spPr>
          <p:txBody>
            <a:bodyPr anchor="ctr" rtlCol="false" tIns="50800" lIns="50800" bIns="50800" rIns="50800"/>
            <a:lstStyle/>
            <a:p>
              <a:pPr algn="ctr">
                <a:lnSpc>
                  <a:spcPts val="1806"/>
                </a:lnSpc>
              </a:pPr>
            </a:p>
          </p:txBody>
        </p:sp>
      </p:grpSp>
      <p:sp>
        <p:nvSpPr>
          <p:cNvPr name="Freeform 9" id="9"/>
          <p:cNvSpPr/>
          <p:nvPr/>
        </p:nvSpPr>
        <p:spPr>
          <a:xfrm flipH="false" flipV="false" rot="0">
            <a:off x="9408684" y="1057589"/>
            <a:ext cx="1248890" cy="356501"/>
          </a:xfrm>
          <a:custGeom>
            <a:avLst/>
            <a:gdLst/>
            <a:ahLst/>
            <a:cxnLst/>
            <a:rect r="r" b="b" t="t" l="l"/>
            <a:pathLst>
              <a:path h="356501" w="1248890">
                <a:moveTo>
                  <a:pt x="0" y="0"/>
                </a:moveTo>
                <a:lnTo>
                  <a:pt x="1248890" y="0"/>
                </a:lnTo>
                <a:lnTo>
                  <a:pt x="1248890" y="356501"/>
                </a:lnTo>
                <a:lnTo>
                  <a:pt x="0" y="3565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0" id="10"/>
          <p:cNvSpPr/>
          <p:nvPr/>
        </p:nvSpPr>
        <p:spPr>
          <a:xfrm flipH="false" flipV="false" rot="0">
            <a:off x="9408684" y="7904031"/>
            <a:ext cx="1248890" cy="356501"/>
          </a:xfrm>
          <a:custGeom>
            <a:avLst/>
            <a:gdLst/>
            <a:ahLst/>
            <a:cxnLst/>
            <a:rect r="r" b="b" t="t" l="l"/>
            <a:pathLst>
              <a:path h="356501" w="1248890">
                <a:moveTo>
                  <a:pt x="0" y="0"/>
                </a:moveTo>
                <a:lnTo>
                  <a:pt x="1248890" y="0"/>
                </a:lnTo>
                <a:lnTo>
                  <a:pt x="1248890" y="356501"/>
                </a:lnTo>
                <a:lnTo>
                  <a:pt x="0" y="3565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1" id="11"/>
          <p:cNvSpPr/>
          <p:nvPr/>
        </p:nvSpPr>
        <p:spPr>
          <a:xfrm flipH="false" flipV="false" rot="0">
            <a:off x="9408684" y="5587370"/>
            <a:ext cx="1248890" cy="356501"/>
          </a:xfrm>
          <a:custGeom>
            <a:avLst/>
            <a:gdLst/>
            <a:ahLst/>
            <a:cxnLst/>
            <a:rect r="r" b="b" t="t" l="l"/>
            <a:pathLst>
              <a:path h="356501" w="1248890">
                <a:moveTo>
                  <a:pt x="0" y="0"/>
                </a:moveTo>
                <a:lnTo>
                  <a:pt x="1248890" y="0"/>
                </a:lnTo>
                <a:lnTo>
                  <a:pt x="1248890" y="356501"/>
                </a:lnTo>
                <a:lnTo>
                  <a:pt x="0" y="3565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2" id="12"/>
          <p:cNvSpPr/>
          <p:nvPr/>
        </p:nvSpPr>
        <p:spPr>
          <a:xfrm flipH="false" flipV="false" rot="0">
            <a:off x="9408684" y="3345361"/>
            <a:ext cx="1248890" cy="356501"/>
          </a:xfrm>
          <a:custGeom>
            <a:avLst/>
            <a:gdLst/>
            <a:ahLst/>
            <a:cxnLst/>
            <a:rect r="r" b="b" t="t" l="l"/>
            <a:pathLst>
              <a:path h="356501" w="1248890">
                <a:moveTo>
                  <a:pt x="0" y="0"/>
                </a:moveTo>
                <a:lnTo>
                  <a:pt x="1248890" y="0"/>
                </a:lnTo>
                <a:lnTo>
                  <a:pt x="1248890" y="356501"/>
                </a:lnTo>
                <a:lnTo>
                  <a:pt x="0" y="3565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3" id="13"/>
          <p:cNvSpPr txBox="true"/>
          <p:nvPr/>
        </p:nvSpPr>
        <p:spPr>
          <a:xfrm rot="0">
            <a:off x="10995346" y="1133789"/>
            <a:ext cx="3562183" cy="284607"/>
          </a:xfrm>
          <a:prstGeom prst="rect">
            <a:avLst/>
          </a:prstGeom>
        </p:spPr>
        <p:txBody>
          <a:bodyPr anchor="t" rtlCol="false" tIns="0" lIns="0" bIns="0" rIns="0">
            <a:spAutoFit/>
          </a:bodyPr>
          <a:lstStyle/>
          <a:p>
            <a:pPr algn="l">
              <a:lnSpc>
                <a:spcPts val="2064"/>
              </a:lnSpc>
            </a:pPr>
            <a:r>
              <a:rPr lang="en-US" sz="2400" spc="-120" b="true">
                <a:solidFill>
                  <a:srgbClr val="FFFFFF"/>
                </a:solidFill>
                <a:latin typeface="Aileron Bold"/>
                <a:ea typeface="Aileron Bold"/>
                <a:cs typeface="Aileron Bold"/>
                <a:sym typeface="Aileron Bold"/>
              </a:rPr>
              <a:t>Systems Limited</a:t>
            </a:r>
          </a:p>
        </p:txBody>
      </p:sp>
      <p:sp>
        <p:nvSpPr>
          <p:cNvPr name="TextBox 14" id="14"/>
          <p:cNvSpPr txBox="true"/>
          <p:nvPr/>
        </p:nvSpPr>
        <p:spPr>
          <a:xfrm rot="0">
            <a:off x="10995346" y="7980231"/>
            <a:ext cx="3562183" cy="284607"/>
          </a:xfrm>
          <a:prstGeom prst="rect">
            <a:avLst/>
          </a:prstGeom>
        </p:spPr>
        <p:txBody>
          <a:bodyPr anchor="t" rtlCol="false" tIns="0" lIns="0" bIns="0" rIns="0">
            <a:spAutoFit/>
          </a:bodyPr>
          <a:lstStyle/>
          <a:p>
            <a:pPr algn="l">
              <a:lnSpc>
                <a:spcPts val="2064"/>
              </a:lnSpc>
            </a:pPr>
            <a:r>
              <a:rPr lang="en-US" sz="2400" spc="-120" b="true">
                <a:solidFill>
                  <a:srgbClr val="FFFFFF"/>
                </a:solidFill>
                <a:latin typeface="Aileron Bold"/>
                <a:ea typeface="Aileron Bold"/>
                <a:cs typeface="Aileron Bold"/>
                <a:sym typeface="Aileron Bold"/>
              </a:rPr>
              <a:t>United Sol</a:t>
            </a:r>
          </a:p>
        </p:txBody>
      </p:sp>
      <p:sp>
        <p:nvSpPr>
          <p:cNvPr name="TextBox 15" id="15"/>
          <p:cNvSpPr txBox="true"/>
          <p:nvPr/>
        </p:nvSpPr>
        <p:spPr>
          <a:xfrm rot="0">
            <a:off x="10995346" y="5663570"/>
            <a:ext cx="3562183" cy="284607"/>
          </a:xfrm>
          <a:prstGeom prst="rect">
            <a:avLst/>
          </a:prstGeom>
        </p:spPr>
        <p:txBody>
          <a:bodyPr anchor="t" rtlCol="false" tIns="0" lIns="0" bIns="0" rIns="0">
            <a:spAutoFit/>
          </a:bodyPr>
          <a:lstStyle/>
          <a:p>
            <a:pPr algn="l">
              <a:lnSpc>
                <a:spcPts val="2064"/>
              </a:lnSpc>
            </a:pPr>
            <a:r>
              <a:rPr lang="en-US" sz="2400" spc="-120" b="true">
                <a:solidFill>
                  <a:srgbClr val="FFFFFF"/>
                </a:solidFill>
                <a:latin typeface="Aileron Bold"/>
                <a:ea typeface="Aileron Bold"/>
                <a:cs typeface="Aileron Bold"/>
                <a:sym typeface="Aileron Bold"/>
              </a:rPr>
              <a:t>Abacus Consulting</a:t>
            </a:r>
          </a:p>
        </p:txBody>
      </p:sp>
      <p:sp>
        <p:nvSpPr>
          <p:cNvPr name="TextBox 16" id="16"/>
          <p:cNvSpPr txBox="true"/>
          <p:nvPr/>
        </p:nvSpPr>
        <p:spPr>
          <a:xfrm rot="0">
            <a:off x="10995346" y="3421561"/>
            <a:ext cx="3562183" cy="284607"/>
          </a:xfrm>
          <a:prstGeom prst="rect">
            <a:avLst/>
          </a:prstGeom>
        </p:spPr>
        <p:txBody>
          <a:bodyPr anchor="t" rtlCol="false" tIns="0" lIns="0" bIns="0" rIns="0">
            <a:spAutoFit/>
          </a:bodyPr>
          <a:lstStyle/>
          <a:p>
            <a:pPr algn="l">
              <a:lnSpc>
                <a:spcPts val="2064"/>
              </a:lnSpc>
            </a:pPr>
            <a:r>
              <a:rPr lang="en-US" sz="2400" spc="-120" b="true">
                <a:solidFill>
                  <a:srgbClr val="FFFFFF"/>
                </a:solidFill>
                <a:latin typeface="Aileron Bold"/>
                <a:ea typeface="Aileron Bold"/>
                <a:cs typeface="Aileron Bold"/>
                <a:sym typeface="Aileron Bold"/>
              </a:rPr>
              <a:t>NetSol Technologies</a:t>
            </a:r>
          </a:p>
        </p:txBody>
      </p:sp>
      <p:sp>
        <p:nvSpPr>
          <p:cNvPr name="TextBox 17" id="17"/>
          <p:cNvSpPr txBox="true"/>
          <p:nvPr/>
        </p:nvSpPr>
        <p:spPr>
          <a:xfrm rot="0">
            <a:off x="9408684" y="1638652"/>
            <a:ext cx="7850616" cy="533400"/>
          </a:xfrm>
          <a:prstGeom prst="rect">
            <a:avLst/>
          </a:prstGeom>
        </p:spPr>
        <p:txBody>
          <a:bodyPr anchor="t" rtlCol="false" tIns="0" lIns="0" bIns="0" rIns="0">
            <a:spAutoFit/>
          </a:bodyPr>
          <a:lstStyle/>
          <a:p>
            <a:pPr algn="just">
              <a:lnSpc>
                <a:spcPts val="2160"/>
              </a:lnSpc>
            </a:pPr>
            <a:r>
              <a:rPr lang="en-US" sz="1800" spc="-27">
                <a:solidFill>
                  <a:srgbClr val="FFFFFF"/>
                </a:solidFill>
                <a:latin typeface="Aileron"/>
                <a:ea typeface="Aileron"/>
                <a:cs typeface="Aileron"/>
                <a:sym typeface="Aileron"/>
              </a:rPr>
              <a:t>Services Offered: Software development, digital transformation, SaaS products, cloud solutions, IT consulting.</a:t>
            </a:r>
          </a:p>
        </p:txBody>
      </p:sp>
      <p:sp>
        <p:nvSpPr>
          <p:cNvPr name="Freeform 18" id="18"/>
          <p:cNvSpPr/>
          <p:nvPr/>
        </p:nvSpPr>
        <p:spPr>
          <a:xfrm flipH="false" flipV="false" rot="3724975">
            <a:off x="6211786" y="1209182"/>
            <a:ext cx="1546457" cy="1632145"/>
          </a:xfrm>
          <a:custGeom>
            <a:avLst/>
            <a:gdLst/>
            <a:ahLst/>
            <a:cxnLst/>
            <a:rect r="r" b="b" t="t" l="l"/>
            <a:pathLst>
              <a:path h="1632145" w="1546457">
                <a:moveTo>
                  <a:pt x="0" y="0"/>
                </a:moveTo>
                <a:lnTo>
                  <a:pt x="1546457" y="0"/>
                </a:lnTo>
                <a:lnTo>
                  <a:pt x="1546457" y="1632145"/>
                </a:lnTo>
                <a:lnTo>
                  <a:pt x="0" y="163214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9" id="19"/>
          <p:cNvSpPr/>
          <p:nvPr/>
        </p:nvSpPr>
        <p:spPr>
          <a:xfrm flipH="false" flipV="false" rot="0">
            <a:off x="851219" y="707100"/>
            <a:ext cx="2017977" cy="1308627"/>
          </a:xfrm>
          <a:custGeom>
            <a:avLst/>
            <a:gdLst/>
            <a:ahLst/>
            <a:cxnLst/>
            <a:rect r="r" b="b" t="t" l="l"/>
            <a:pathLst>
              <a:path h="1308627" w="2017977">
                <a:moveTo>
                  <a:pt x="0" y="0"/>
                </a:moveTo>
                <a:lnTo>
                  <a:pt x="2017977" y="0"/>
                </a:lnTo>
                <a:lnTo>
                  <a:pt x="2017977" y="1308628"/>
                </a:lnTo>
                <a:lnTo>
                  <a:pt x="0" y="1308628"/>
                </a:lnTo>
                <a:lnTo>
                  <a:pt x="0" y="0"/>
                </a:lnTo>
                <a:close/>
              </a:path>
            </a:pathLst>
          </a:custGeom>
          <a:blipFill>
            <a:blip r:embed="rId8"/>
            <a:stretch>
              <a:fillRect l="-17600" t="-38423" r="-2742" b="-47151"/>
            </a:stretch>
          </a:blipFill>
        </p:spPr>
      </p:sp>
      <p:sp>
        <p:nvSpPr>
          <p:cNvPr name="TextBox 20" id="20"/>
          <p:cNvSpPr txBox="true"/>
          <p:nvPr/>
        </p:nvSpPr>
        <p:spPr>
          <a:xfrm rot="0">
            <a:off x="9408684" y="2280954"/>
            <a:ext cx="7850616" cy="800100"/>
          </a:xfrm>
          <a:prstGeom prst="rect">
            <a:avLst/>
          </a:prstGeom>
        </p:spPr>
        <p:txBody>
          <a:bodyPr anchor="t" rtlCol="false" tIns="0" lIns="0" bIns="0" rIns="0">
            <a:spAutoFit/>
          </a:bodyPr>
          <a:lstStyle/>
          <a:p>
            <a:pPr algn="just">
              <a:lnSpc>
                <a:spcPts val="2160"/>
              </a:lnSpc>
            </a:pPr>
            <a:r>
              <a:rPr lang="en-US" sz="1800" spc="-27">
                <a:solidFill>
                  <a:srgbClr val="FFFFFF"/>
                </a:solidFill>
                <a:latin typeface="Aileron"/>
                <a:ea typeface="Aileron"/>
                <a:cs typeface="Aileron"/>
                <a:sym typeface="Aileron"/>
              </a:rPr>
              <a:t>Opportunity for AetherSoft Innovations: Position your agency as a more affordable and tailored option for SMEs and startups, offering personalized customer service with scalable solutions..</a:t>
            </a:r>
          </a:p>
        </p:txBody>
      </p:sp>
      <p:sp>
        <p:nvSpPr>
          <p:cNvPr name="TextBox 21" id="21"/>
          <p:cNvSpPr txBox="true"/>
          <p:nvPr/>
        </p:nvSpPr>
        <p:spPr>
          <a:xfrm rot="0">
            <a:off x="9487517" y="3819843"/>
            <a:ext cx="7850616" cy="533400"/>
          </a:xfrm>
          <a:prstGeom prst="rect">
            <a:avLst/>
          </a:prstGeom>
        </p:spPr>
        <p:txBody>
          <a:bodyPr anchor="t" rtlCol="false" tIns="0" lIns="0" bIns="0" rIns="0">
            <a:spAutoFit/>
          </a:bodyPr>
          <a:lstStyle/>
          <a:p>
            <a:pPr algn="just">
              <a:lnSpc>
                <a:spcPts val="2160"/>
              </a:lnSpc>
            </a:pPr>
            <a:r>
              <a:rPr lang="en-US" sz="1800" spc="-27">
                <a:solidFill>
                  <a:srgbClr val="FFFFFF"/>
                </a:solidFill>
                <a:latin typeface="Aileron"/>
                <a:ea typeface="Aileron"/>
                <a:cs typeface="Aileron"/>
                <a:sym typeface="Aileron"/>
              </a:rPr>
              <a:t>Services Offered: Custom software solutions, SaaS products for leasing and finance sectors, IT consulting.</a:t>
            </a:r>
          </a:p>
        </p:txBody>
      </p:sp>
      <p:sp>
        <p:nvSpPr>
          <p:cNvPr name="TextBox 22" id="22"/>
          <p:cNvSpPr txBox="true"/>
          <p:nvPr/>
        </p:nvSpPr>
        <p:spPr>
          <a:xfrm rot="0">
            <a:off x="9487517" y="4462145"/>
            <a:ext cx="7850616" cy="800100"/>
          </a:xfrm>
          <a:prstGeom prst="rect">
            <a:avLst/>
          </a:prstGeom>
        </p:spPr>
        <p:txBody>
          <a:bodyPr anchor="t" rtlCol="false" tIns="0" lIns="0" bIns="0" rIns="0">
            <a:spAutoFit/>
          </a:bodyPr>
          <a:lstStyle/>
          <a:p>
            <a:pPr algn="just">
              <a:lnSpc>
                <a:spcPts val="2160"/>
              </a:lnSpc>
            </a:pPr>
            <a:r>
              <a:rPr lang="en-US" sz="1800" spc="-27">
                <a:solidFill>
                  <a:srgbClr val="FFFFFF"/>
                </a:solidFill>
                <a:latin typeface="Aileron"/>
                <a:ea typeface="Aileron"/>
                <a:cs typeface="Aileron"/>
                <a:sym typeface="Aileron"/>
              </a:rPr>
              <a:t>Opportunity for AetherSoft Innovations: Broaden the service portfolio beyond niche industries, emphasizing versatility and adaptability to different sectors like retail, healthcare, etc.</a:t>
            </a:r>
          </a:p>
        </p:txBody>
      </p:sp>
      <p:sp>
        <p:nvSpPr>
          <p:cNvPr name="TextBox 23" id="23"/>
          <p:cNvSpPr txBox="true"/>
          <p:nvPr/>
        </p:nvSpPr>
        <p:spPr>
          <a:xfrm rot="0">
            <a:off x="9408684" y="6167252"/>
            <a:ext cx="7850616" cy="533400"/>
          </a:xfrm>
          <a:prstGeom prst="rect">
            <a:avLst/>
          </a:prstGeom>
        </p:spPr>
        <p:txBody>
          <a:bodyPr anchor="t" rtlCol="false" tIns="0" lIns="0" bIns="0" rIns="0">
            <a:spAutoFit/>
          </a:bodyPr>
          <a:lstStyle/>
          <a:p>
            <a:pPr algn="just">
              <a:lnSpc>
                <a:spcPts val="2160"/>
              </a:lnSpc>
            </a:pPr>
            <a:r>
              <a:rPr lang="en-US" sz="1800" spc="-27">
                <a:solidFill>
                  <a:srgbClr val="FFFFFF"/>
                </a:solidFill>
                <a:latin typeface="Aileron"/>
                <a:ea typeface="Aileron"/>
                <a:cs typeface="Aileron"/>
                <a:sym typeface="Aileron"/>
              </a:rPr>
              <a:t>Services Offered: Software development, business process outsourcing, digital transformation, cloud services.</a:t>
            </a:r>
          </a:p>
        </p:txBody>
      </p:sp>
      <p:sp>
        <p:nvSpPr>
          <p:cNvPr name="TextBox 24" id="24"/>
          <p:cNvSpPr txBox="true"/>
          <p:nvPr/>
        </p:nvSpPr>
        <p:spPr>
          <a:xfrm rot="0">
            <a:off x="9408684" y="6809554"/>
            <a:ext cx="7850616" cy="800100"/>
          </a:xfrm>
          <a:prstGeom prst="rect">
            <a:avLst/>
          </a:prstGeom>
        </p:spPr>
        <p:txBody>
          <a:bodyPr anchor="t" rtlCol="false" tIns="0" lIns="0" bIns="0" rIns="0">
            <a:spAutoFit/>
          </a:bodyPr>
          <a:lstStyle/>
          <a:p>
            <a:pPr algn="just">
              <a:lnSpc>
                <a:spcPts val="2160"/>
              </a:lnSpc>
            </a:pPr>
            <a:r>
              <a:rPr lang="en-US" sz="1800" spc="-27">
                <a:solidFill>
                  <a:srgbClr val="FFFFFF"/>
                </a:solidFill>
                <a:latin typeface="Aileron"/>
                <a:ea typeface="Aileron"/>
                <a:cs typeface="Aileron"/>
                <a:sym typeface="Aileron"/>
              </a:rPr>
              <a:t>Opportunity for AetherSoft Innovations: Emphasize your focus on innovation, especially in SaaS, web development, and app development. You can also leverage your agility and flexibility to serve small to medium-sized businesses.</a:t>
            </a:r>
          </a:p>
        </p:txBody>
      </p:sp>
      <p:sp>
        <p:nvSpPr>
          <p:cNvPr name="TextBox 25" id="25"/>
          <p:cNvSpPr txBox="true"/>
          <p:nvPr/>
        </p:nvSpPr>
        <p:spPr>
          <a:xfrm rot="0">
            <a:off x="9487517" y="8379138"/>
            <a:ext cx="7850616" cy="533400"/>
          </a:xfrm>
          <a:prstGeom prst="rect">
            <a:avLst/>
          </a:prstGeom>
        </p:spPr>
        <p:txBody>
          <a:bodyPr anchor="t" rtlCol="false" tIns="0" lIns="0" bIns="0" rIns="0">
            <a:spAutoFit/>
          </a:bodyPr>
          <a:lstStyle/>
          <a:p>
            <a:pPr algn="just">
              <a:lnSpc>
                <a:spcPts val="2160"/>
              </a:lnSpc>
            </a:pPr>
            <a:r>
              <a:rPr lang="en-US" sz="1800" spc="-27">
                <a:solidFill>
                  <a:srgbClr val="FFFFFF"/>
                </a:solidFill>
                <a:latin typeface="Aileron"/>
                <a:ea typeface="Aileron"/>
                <a:cs typeface="Aileron"/>
                <a:sym typeface="Aileron"/>
              </a:rPr>
              <a:t>Services Offered: IT consulting, web development, SaaS products (e.g., OnTrack for delivery management), mobile app development.</a:t>
            </a:r>
          </a:p>
        </p:txBody>
      </p:sp>
      <p:sp>
        <p:nvSpPr>
          <p:cNvPr name="TextBox 26" id="26"/>
          <p:cNvSpPr txBox="true"/>
          <p:nvPr/>
        </p:nvSpPr>
        <p:spPr>
          <a:xfrm rot="0">
            <a:off x="9487517" y="9021440"/>
            <a:ext cx="7850616" cy="800100"/>
          </a:xfrm>
          <a:prstGeom prst="rect">
            <a:avLst/>
          </a:prstGeom>
        </p:spPr>
        <p:txBody>
          <a:bodyPr anchor="t" rtlCol="false" tIns="0" lIns="0" bIns="0" rIns="0">
            <a:spAutoFit/>
          </a:bodyPr>
          <a:lstStyle/>
          <a:p>
            <a:pPr algn="just">
              <a:lnSpc>
                <a:spcPts val="2160"/>
              </a:lnSpc>
            </a:pPr>
            <a:r>
              <a:rPr lang="en-US" sz="1800" spc="-27">
                <a:solidFill>
                  <a:srgbClr val="FFFFFF"/>
                </a:solidFill>
                <a:latin typeface="Aileron"/>
                <a:ea typeface="Aileron"/>
                <a:cs typeface="Aileron"/>
                <a:sym typeface="Aileron"/>
              </a:rPr>
              <a:t>Opportunity for AetherSoft Innovations: Offer a broader range of SaaS products, with the flexibility to adapt to multiple industries. Focus on personalized customer service and affordable pricing for small to medium-sized businesses.</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FFFFF">
                <a:alpha val="100000"/>
              </a:srgbClr>
            </a:gs>
            <a:gs pos="100000">
              <a:srgbClr val="C9D1CC">
                <a:alpha val="100000"/>
              </a:srgbClr>
            </a:gs>
          </a:gsLst>
          <a:lin ang="0"/>
        </a:gradFill>
      </p:bgPr>
    </p:bg>
    <p:spTree>
      <p:nvGrpSpPr>
        <p:cNvPr id="1" name=""/>
        <p:cNvGrpSpPr/>
        <p:nvPr/>
      </p:nvGrpSpPr>
      <p:grpSpPr>
        <a:xfrm>
          <a:off x="0" y="0"/>
          <a:ext cx="0" cy="0"/>
          <a:chOff x="0" y="0"/>
          <a:chExt cx="0" cy="0"/>
        </a:xfrm>
      </p:grpSpPr>
      <p:sp>
        <p:nvSpPr>
          <p:cNvPr name="Freeform 2" id="2"/>
          <p:cNvSpPr/>
          <p:nvPr/>
        </p:nvSpPr>
        <p:spPr>
          <a:xfrm flipH="false" flipV="false" rot="0">
            <a:off x="1047325" y="4032965"/>
            <a:ext cx="465190" cy="465190"/>
          </a:xfrm>
          <a:custGeom>
            <a:avLst/>
            <a:gdLst/>
            <a:ahLst/>
            <a:cxnLst/>
            <a:rect r="r" b="b" t="t" l="l"/>
            <a:pathLst>
              <a:path h="465190" w="465190">
                <a:moveTo>
                  <a:pt x="0" y="0"/>
                </a:moveTo>
                <a:lnTo>
                  <a:pt x="465190" y="0"/>
                </a:lnTo>
                <a:lnTo>
                  <a:pt x="465190" y="465190"/>
                </a:lnTo>
                <a:lnTo>
                  <a:pt x="0" y="46519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5913462" y="8063337"/>
            <a:ext cx="4375682" cy="3041099"/>
          </a:xfrm>
          <a:custGeom>
            <a:avLst/>
            <a:gdLst/>
            <a:ahLst/>
            <a:cxnLst/>
            <a:rect r="r" b="b" t="t" l="l"/>
            <a:pathLst>
              <a:path h="3041099" w="4375682">
                <a:moveTo>
                  <a:pt x="0" y="0"/>
                </a:moveTo>
                <a:lnTo>
                  <a:pt x="4375682" y="0"/>
                </a:lnTo>
                <a:lnTo>
                  <a:pt x="4375682" y="3041099"/>
                </a:lnTo>
                <a:lnTo>
                  <a:pt x="0" y="304109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6376860" y="5359157"/>
            <a:ext cx="1479724" cy="1400189"/>
          </a:xfrm>
          <a:custGeom>
            <a:avLst/>
            <a:gdLst/>
            <a:ahLst/>
            <a:cxnLst/>
            <a:rect r="r" b="b" t="t" l="l"/>
            <a:pathLst>
              <a:path h="1400189" w="1479724">
                <a:moveTo>
                  <a:pt x="0" y="0"/>
                </a:moveTo>
                <a:lnTo>
                  <a:pt x="1479725" y="0"/>
                </a:lnTo>
                <a:lnTo>
                  <a:pt x="1479725" y="1400190"/>
                </a:lnTo>
                <a:lnTo>
                  <a:pt x="0" y="140019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5" id="5"/>
          <p:cNvSpPr txBox="true"/>
          <p:nvPr/>
        </p:nvSpPr>
        <p:spPr>
          <a:xfrm rot="0">
            <a:off x="1028700" y="2504996"/>
            <a:ext cx="8739161" cy="1083945"/>
          </a:xfrm>
          <a:prstGeom prst="rect">
            <a:avLst/>
          </a:prstGeom>
        </p:spPr>
        <p:txBody>
          <a:bodyPr anchor="t" rtlCol="false" tIns="0" lIns="0" bIns="0" rIns="0">
            <a:spAutoFit/>
          </a:bodyPr>
          <a:lstStyle/>
          <a:p>
            <a:pPr algn="l">
              <a:lnSpc>
                <a:spcPts val="7740"/>
              </a:lnSpc>
            </a:pPr>
            <a:r>
              <a:rPr lang="en-US" sz="9000" spc="-450" b="true">
                <a:solidFill>
                  <a:srgbClr val="024D37"/>
                </a:solidFill>
                <a:latin typeface="Aileron Bold"/>
                <a:ea typeface="Aileron Bold"/>
                <a:cs typeface="Aileron Bold"/>
                <a:sym typeface="Aileron Bold"/>
              </a:rPr>
              <a:t>Market Strategy</a:t>
            </a:r>
          </a:p>
        </p:txBody>
      </p:sp>
      <p:sp>
        <p:nvSpPr>
          <p:cNvPr name="Freeform 6" id="6"/>
          <p:cNvSpPr/>
          <p:nvPr/>
        </p:nvSpPr>
        <p:spPr>
          <a:xfrm flipH="false" flipV="false" rot="3724975">
            <a:off x="8506886" y="1148306"/>
            <a:ext cx="1546457" cy="1632145"/>
          </a:xfrm>
          <a:custGeom>
            <a:avLst/>
            <a:gdLst/>
            <a:ahLst/>
            <a:cxnLst/>
            <a:rect r="r" b="b" t="t" l="l"/>
            <a:pathLst>
              <a:path h="1632145" w="1546457">
                <a:moveTo>
                  <a:pt x="0" y="0"/>
                </a:moveTo>
                <a:lnTo>
                  <a:pt x="1546457" y="0"/>
                </a:lnTo>
                <a:lnTo>
                  <a:pt x="1546457" y="1632144"/>
                </a:lnTo>
                <a:lnTo>
                  <a:pt x="0" y="163214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7" id="7"/>
          <p:cNvSpPr/>
          <p:nvPr/>
        </p:nvSpPr>
        <p:spPr>
          <a:xfrm flipH="false" flipV="false" rot="0">
            <a:off x="9904095" y="1028700"/>
            <a:ext cx="7355205" cy="8229600"/>
          </a:xfrm>
          <a:custGeom>
            <a:avLst/>
            <a:gdLst/>
            <a:ahLst/>
            <a:cxnLst/>
            <a:rect r="r" b="b" t="t" l="l"/>
            <a:pathLst>
              <a:path h="8229600" w="7355205">
                <a:moveTo>
                  <a:pt x="0" y="0"/>
                </a:moveTo>
                <a:lnTo>
                  <a:pt x="7355205" y="0"/>
                </a:lnTo>
                <a:lnTo>
                  <a:pt x="7355205" y="8229600"/>
                </a:lnTo>
                <a:lnTo>
                  <a:pt x="0" y="8229600"/>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8" id="8"/>
          <p:cNvSpPr txBox="true"/>
          <p:nvPr/>
        </p:nvSpPr>
        <p:spPr>
          <a:xfrm rot="0">
            <a:off x="1730059" y="4166679"/>
            <a:ext cx="3888673" cy="284607"/>
          </a:xfrm>
          <a:prstGeom prst="rect">
            <a:avLst/>
          </a:prstGeom>
        </p:spPr>
        <p:txBody>
          <a:bodyPr anchor="t" rtlCol="false" tIns="0" lIns="0" bIns="0" rIns="0">
            <a:spAutoFit/>
          </a:bodyPr>
          <a:lstStyle/>
          <a:p>
            <a:pPr algn="l">
              <a:lnSpc>
                <a:spcPts val="2064"/>
              </a:lnSpc>
            </a:pPr>
            <a:r>
              <a:rPr lang="en-US" sz="2400" spc="-120" b="true">
                <a:solidFill>
                  <a:srgbClr val="000000"/>
                </a:solidFill>
                <a:latin typeface="Aileron Bold"/>
                <a:ea typeface="Aileron Bold"/>
                <a:cs typeface="Aileron Bold"/>
                <a:sym typeface="Aileron Bold"/>
              </a:rPr>
              <a:t>Target Market:</a:t>
            </a:r>
          </a:p>
        </p:txBody>
      </p:sp>
      <p:sp>
        <p:nvSpPr>
          <p:cNvPr name="TextBox 9" id="9"/>
          <p:cNvSpPr txBox="true"/>
          <p:nvPr/>
        </p:nvSpPr>
        <p:spPr>
          <a:xfrm rot="0">
            <a:off x="1028700" y="4711067"/>
            <a:ext cx="8115300" cy="1600200"/>
          </a:xfrm>
          <a:prstGeom prst="rect">
            <a:avLst/>
          </a:prstGeom>
        </p:spPr>
        <p:txBody>
          <a:bodyPr anchor="t" rtlCol="false" tIns="0" lIns="0" bIns="0" rIns="0">
            <a:spAutoFit/>
          </a:bodyPr>
          <a:lstStyle/>
          <a:p>
            <a:pPr algn="just">
              <a:lnSpc>
                <a:spcPts val="2160"/>
              </a:lnSpc>
            </a:pPr>
            <a:r>
              <a:rPr lang="en-US" sz="1800" spc="-27">
                <a:solidFill>
                  <a:srgbClr val="000000"/>
                </a:solidFill>
                <a:latin typeface="Aileron"/>
                <a:ea typeface="Aileron"/>
                <a:cs typeface="Aileron"/>
                <a:sym typeface="Aileron"/>
              </a:rPr>
              <a:t>SMEs and Startups: Focus on providing affordable, scalable, and high-quality digital solutions to small and medium-sized enterprises and startups in Pakistan and beyond.</a:t>
            </a:r>
          </a:p>
          <a:p>
            <a:pPr algn="just">
              <a:lnSpc>
                <a:spcPts val="2160"/>
              </a:lnSpc>
            </a:pPr>
            <a:r>
              <a:rPr lang="en-US" sz="1800" spc="-27">
                <a:solidFill>
                  <a:srgbClr val="000000"/>
                </a:solidFill>
                <a:latin typeface="Aileron"/>
                <a:ea typeface="Aileron"/>
                <a:cs typeface="Aileron"/>
                <a:sym typeface="Aileron"/>
              </a:rPr>
              <a:t>International Markets: Expand outreach to the MENA region, South Asia, and Western markets where outsourcing is on the rise.</a:t>
            </a:r>
          </a:p>
          <a:p>
            <a:pPr algn="just">
              <a:lnSpc>
                <a:spcPts val="2160"/>
              </a:lnSpc>
            </a:pPr>
          </a:p>
        </p:txBody>
      </p:sp>
      <p:sp>
        <p:nvSpPr>
          <p:cNvPr name="Freeform 10" id="10"/>
          <p:cNvSpPr/>
          <p:nvPr/>
        </p:nvSpPr>
        <p:spPr>
          <a:xfrm flipH="false" flipV="false" rot="0">
            <a:off x="851219" y="707100"/>
            <a:ext cx="2017977" cy="1308627"/>
          </a:xfrm>
          <a:custGeom>
            <a:avLst/>
            <a:gdLst/>
            <a:ahLst/>
            <a:cxnLst/>
            <a:rect r="r" b="b" t="t" l="l"/>
            <a:pathLst>
              <a:path h="1308627" w="2017977">
                <a:moveTo>
                  <a:pt x="0" y="0"/>
                </a:moveTo>
                <a:lnTo>
                  <a:pt x="2017977" y="0"/>
                </a:lnTo>
                <a:lnTo>
                  <a:pt x="2017977" y="1308628"/>
                </a:lnTo>
                <a:lnTo>
                  <a:pt x="0" y="1308628"/>
                </a:lnTo>
                <a:lnTo>
                  <a:pt x="0" y="0"/>
                </a:lnTo>
                <a:close/>
              </a:path>
            </a:pathLst>
          </a:custGeom>
          <a:blipFill>
            <a:blip r:embed="rId12"/>
            <a:stretch>
              <a:fillRect l="-17600" t="-38423" r="-2742" b="-47151"/>
            </a:stretch>
          </a:blipFill>
        </p:spPr>
      </p:sp>
      <p:sp>
        <p:nvSpPr>
          <p:cNvPr name="Freeform 11" id="11"/>
          <p:cNvSpPr/>
          <p:nvPr/>
        </p:nvSpPr>
        <p:spPr>
          <a:xfrm flipH="false" flipV="false" rot="0">
            <a:off x="1047325" y="6216017"/>
            <a:ext cx="465190" cy="465190"/>
          </a:xfrm>
          <a:custGeom>
            <a:avLst/>
            <a:gdLst/>
            <a:ahLst/>
            <a:cxnLst/>
            <a:rect r="r" b="b" t="t" l="l"/>
            <a:pathLst>
              <a:path h="465190" w="465190">
                <a:moveTo>
                  <a:pt x="0" y="0"/>
                </a:moveTo>
                <a:lnTo>
                  <a:pt x="465190" y="0"/>
                </a:lnTo>
                <a:lnTo>
                  <a:pt x="465190" y="465190"/>
                </a:lnTo>
                <a:lnTo>
                  <a:pt x="0" y="46519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12" id="12"/>
          <p:cNvSpPr txBox="true"/>
          <p:nvPr/>
        </p:nvSpPr>
        <p:spPr>
          <a:xfrm rot="0">
            <a:off x="1730059" y="6349731"/>
            <a:ext cx="3888673" cy="284607"/>
          </a:xfrm>
          <a:prstGeom prst="rect">
            <a:avLst/>
          </a:prstGeom>
        </p:spPr>
        <p:txBody>
          <a:bodyPr anchor="t" rtlCol="false" tIns="0" lIns="0" bIns="0" rIns="0">
            <a:spAutoFit/>
          </a:bodyPr>
          <a:lstStyle/>
          <a:p>
            <a:pPr algn="l">
              <a:lnSpc>
                <a:spcPts val="2064"/>
              </a:lnSpc>
            </a:pPr>
            <a:r>
              <a:rPr lang="en-US" sz="2400" spc="-120" b="true">
                <a:solidFill>
                  <a:srgbClr val="000000"/>
                </a:solidFill>
                <a:latin typeface="Aileron Bold"/>
                <a:ea typeface="Aileron Bold"/>
                <a:cs typeface="Aileron Bold"/>
                <a:sym typeface="Aileron Bold"/>
              </a:rPr>
              <a:t>Digital Marketing Strategy</a:t>
            </a:r>
          </a:p>
        </p:txBody>
      </p:sp>
      <p:sp>
        <p:nvSpPr>
          <p:cNvPr name="TextBox 13" id="13"/>
          <p:cNvSpPr txBox="true"/>
          <p:nvPr/>
        </p:nvSpPr>
        <p:spPr>
          <a:xfrm rot="0">
            <a:off x="1028700" y="6890757"/>
            <a:ext cx="8115300" cy="1866900"/>
          </a:xfrm>
          <a:prstGeom prst="rect">
            <a:avLst/>
          </a:prstGeom>
        </p:spPr>
        <p:txBody>
          <a:bodyPr anchor="t" rtlCol="false" tIns="0" lIns="0" bIns="0" rIns="0">
            <a:spAutoFit/>
          </a:bodyPr>
          <a:lstStyle/>
          <a:p>
            <a:pPr algn="just">
              <a:lnSpc>
                <a:spcPts val="2160"/>
              </a:lnSpc>
            </a:pPr>
            <a:r>
              <a:rPr lang="en-US" sz="1800" spc="-27">
                <a:solidFill>
                  <a:srgbClr val="000000"/>
                </a:solidFill>
                <a:latin typeface="Aileron"/>
                <a:ea typeface="Aileron"/>
                <a:cs typeface="Aileron"/>
                <a:sym typeface="Aileron"/>
              </a:rPr>
              <a:t>Social Media Marketing: Use platforms like LinkedIn, Facebook, Instagram, and Twitter to build a strong online presence. Share case studies, testimonials, and behind-the-scenes content.</a:t>
            </a:r>
          </a:p>
          <a:p>
            <a:pPr algn="just">
              <a:lnSpc>
                <a:spcPts val="2160"/>
              </a:lnSpc>
            </a:pPr>
            <a:r>
              <a:rPr lang="en-US" sz="1800" spc="-27">
                <a:solidFill>
                  <a:srgbClr val="000000"/>
                </a:solidFill>
                <a:latin typeface="Aileron"/>
                <a:ea typeface="Aileron"/>
                <a:cs typeface="Aileron"/>
                <a:sym typeface="Aileron"/>
              </a:rPr>
              <a:t>Paid Advertising: Run targeted PPC campaigns on Google Ads and social media platforms to reach specific industries and potential clients looking for digital solutions.</a:t>
            </a:r>
          </a:p>
          <a:p>
            <a:pPr algn="l">
              <a:lnSpc>
                <a:spcPts val="2160"/>
              </a:lnSpc>
            </a:pPr>
          </a:p>
        </p:txBody>
      </p:sp>
      <p:sp>
        <p:nvSpPr>
          <p:cNvPr name="Freeform 14" id="14"/>
          <p:cNvSpPr/>
          <p:nvPr/>
        </p:nvSpPr>
        <p:spPr>
          <a:xfrm flipH="false" flipV="false" rot="0">
            <a:off x="1065950" y="8703868"/>
            <a:ext cx="465190" cy="465190"/>
          </a:xfrm>
          <a:custGeom>
            <a:avLst/>
            <a:gdLst/>
            <a:ahLst/>
            <a:cxnLst/>
            <a:rect r="r" b="b" t="t" l="l"/>
            <a:pathLst>
              <a:path h="465190" w="465190">
                <a:moveTo>
                  <a:pt x="0" y="0"/>
                </a:moveTo>
                <a:lnTo>
                  <a:pt x="465190" y="0"/>
                </a:lnTo>
                <a:lnTo>
                  <a:pt x="465190" y="465191"/>
                </a:lnTo>
                <a:lnTo>
                  <a:pt x="0" y="46519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15" id="15"/>
          <p:cNvSpPr txBox="true"/>
          <p:nvPr/>
        </p:nvSpPr>
        <p:spPr>
          <a:xfrm rot="0">
            <a:off x="1748684" y="8837583"/>
            <a:ext cx="3888673" cy="284607"/>
          </a:xfrm>
          <a:prstGeom prst="rect">
            <a:avLst/>
          </a:prstGeom>
        </p:spPr>
        <p:txBody>
          <a:bodyPr anchor="t" rtlCol="false" tIns="0" lIns="0" bIns="0" rIns="0">
            <a:spAutoFit/>
          </a:bodyPr>
          <a:lstStyle/>
          <a:p>
            <a:pPr algn="l">
              <a:lnSpc>
                <a:spcPts val="2064"/>
              </a:lnSpc>
            </a:pPr>
            <a:r>
              <a:rPr lang="en-US" sz="2400" spc="-120" b="true">
                <a:solidFill>
                  <a:srgbClr val="000000"/>
                </a:solidFill>
                <a:latin typeface="Aileron Bold"/>
                <a:ea typeface="Aileron Bold"/>
                <a:cs typeface="Aileron Bold"/>
                <a:sym typeface="Aileron Bold"/>
              </a:rPr>
              <a:t>Sales Strategy</a:t>
            </a:r>
          </a:p>
        </p:txBody>
      </p:sp>
      <p:sp>
        <p:nvSpPr>
          <p:cNvPr name="TextBox 16" id="16"/>
          <p:cNvSpPr txBox="true"/>
          <p:nvPr/>
        </p:nvSpPr>
        <p:spPr>
          <a:xfrm rot="0">
            <a:off x="1047325" y="9378609"/>
            <a:ext cx="8115300" cy="533400"/>
          </a:xfrm>
          <a:prstGeom prst="rect">
            <a:avLst/>
          </a:prstGeom>
        </p:spPr>
        <p:txBody>
          <a:bodyPr anchor="t" rtlCol="false" tIns="0" lIns="0" bIns="0" rIns="0">
            <a:spAutoFit/>
          </a:bodyPr>
          <a:lstStyle/>
          <a:p>
            <a:pPr algn="just">
              <a:lnSpc>
                <a:spcPts val="2160"/>
              </a:lnSpc>
            </a:pPr>
            <a:r>
              <a:rPr lang="en-US" sz="1800" spc="-27">
                <a:solidFill>
                  <a:srgbClr val="000000"/>
                </a:solidFill>
                <a:latin typeface="Aileron"/>
                <a:ea typeface="Aileron"/>
                <a:cs typeface="Aileron"/>
                <a:sym typeface="Aileron"/>
              </a:rPr>
              <a:t>Lead Generation: Focus on inbound marketing tactics such as SEO, content marketing, and social media to attract and nurture leads.</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gradFill rotWithShape="true">
          <a:gsLst>
            <a:gs pos="0">
              <a:srgbClr val="FFFFFF">
                <a:alpha val="100000"/>
              </a:srgbClr>
            </a:gs>
            <a:gs pos="100000">
              <a:srgbClr val="C9D1CC">
                <a:alpha val="100000"/>
              </a:srgbClr>
            </a:gs>
          </a:gsLst>
          <a:lin ang="0"/>
        </a:gradFill>
      </p:bgPr>
    </p:bg>
    <p:spTree>
      <p:nvGrpSpPr>
        <p:cNvPr id="1" name=""/>
        <p:cNvGrpSpPr/>
        <p:nvPr/>
      </p:nvGrpSpPr>
      <p:grpSpPr>
        <a:xfrm>
          <a:off x="0" y="0"/>
          <a:ext cx="0" cy="0"/>
          <a:chOff x="0" y="0"/>
          <a:chExt cx="0" cy="0"/>
        </a:xfrm>
      </p:grpSpPr>
      <p:sp>
        <p:nvSpPr>
          <p:cNvPr name="Freeform 2" id="2"/>
          <p:cNvSpPr/>
          <p:nvPr/>
        </p:nvSpPr>
        <p:spPr>
          <a:xfrm flipH="false" flipV="false" rot="0">
            <a:off x="1028700" y="8879371"/>
            <a:ext cx="354399" cy="354399"/>
          </a:xfrm>
          <a:custGeom>
            <a:avLst/>
            <a:gdLst/>
            <a:ahLst/>
            <a:cxnLst/>
            <a:rect r="r" b="b" t="t" l="l"/>
            <a:pathLst>
              <a:path h="354399" w="354399">
                <a:moveTo>
                  <a:pt x="0" y="0"/>
                </a:moveTo>
                <a:lnTo>
                  <a:pt x="354399" y="0"/>
                </a:lnTo>
                <a:lnTo>
                  <a:pt x="354399" y="354399"/>
                </a:lnTo>
                <a:lnTo>
                  <a:pt x="0" y="35439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4863834" y="8879371"/>
            <a:ext cx="354399" cy="354399"/>
          </a:xfrm>
          <a:custGeom>
            <a:avLst/>
            <a:gdLst/>
            <a:ahLst/>
            <a:cxnLst/>
            <a:rect r="r" b="b" t="t" l="l"/>
            <a:pathLst>
              <a:path h="354399" w="354399">
                <a:moveTo>
                  <a:pt x="0" y="0"/>
                </a:moveTo>
                <a:lnTo>
                  <a:pt x="354399" y="0"/>
                </a:lnTo>
                <a:lnTo>
                  <a:pt x="354399" y="354399"/>
                </a:lnTo>
                <a:lnTo>
                  <a:pt x="0" y="35439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028700" y="8300032"/>
            <a:ext cx="354399" cy="354399"/>
          </a:xfrm>
          <a:custGeom>
            <a:avLst/>
            <a:gdLst/>
            <a:ahLst/>
            <a:cxnLst/>
            <a:rect r="r" b="b" t="t" l="l"/>
            <a:pathLst>
              <a:path h="354399" w="354399">
                <a:moveTo>
                  <a:pt x="0" y="0"/>
                </a:moveTo>
                <a:lnTo>
                  <a:pt x="354399" y="0"/>
                </a:lnTo>
                <a:lnTo>
                  <a:pt x="354399" y="354399"/>
                </a:lnTo>
                <a:lnTo>
                  <a:pt x="0" y="35439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4863834" y="8300032"/>
            <a:ext cx="354399" cy="354399"/>
          </a:xfrm>
          <a:custGeom>
            <a:avLst/>
            <a:gdLst/>
            <a:ahLst/>
            <a:cxnLst/>
            <a:rect r="r" b="b" t="t" l="l"/>
            <a:pathLst>
              <a:path h="354399" w="354399">
                <a:moveTo>
                  <a:pt x="0" y="0"/>
                </a:moveTo>
                <a:lnTo>
                  <a:pt x="354399" y="0"/>
                </a:lnTo>
                <a:lnTo>
                  <a:pt x="354399" y="354399"/>
                </a:lnTo>
                <a:lnTo>
                  <a:pt x="0" y="354399"/>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14589649" y="7602628"/>
            <a:ext cx="5339303" cy="3710815"/>
          </a:xfrm>
          <a:custGeom>
            <a:avLst/>
            <a:gdLst/>
            <a:ahLst/>
            <a:cxnLst/>
            <a:rect r="r" b="b" t="t" l="l"/>
            <a:pathLst>
              <a:path h="3710815" w="5339303">
                <a:moveTo>
                  <a:pt x="0" y="0"/>
                </a:moveTo>
                <a:lnTo>
                  <a:pt x="5339302" y="0"/>
                </a:lnTo>
                <a:lnTo>
                  <a:pt x="5339302" y="3710815"/>
                </a:lnTo>
                <a:lnTo>
                  <a:pt x="0" y="3710815"/>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0">
            <a:off x="8256708" y="666588"/>
            <a:ext cx="8293479" cy="8953823"/>
          </a:xfrm>
          <a:custGeom>
            <a:avLst/>
            <a:gdLst/>
            <a:ahLst/>
            <a:cxnLst/>
            <a:rect r="r" b="b" t="t" l="l"/>
            <a:pathLst>
              <a:path h="8953823" w="8293479">
                <a:moveTo>
                  <a:pt x="0" y="0"/>
                </a:moveTo>
                <a:lnTo>
                  <a:pt x="8293479" y="0"/>
                </a:lnTo>
                <a:lnTo>
                  <a:pt x="8293479" y="8953824"/>
                </a:lnTo>
                <a:lnTo>
                  <a:pt x="0" y="8953824"/>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8" id="8"/>
          <p:cNvSpPr txBox="true"/>
          <p:nvPr/>
        </p:nvSpPr>
        <p:spPr>
          <a:xfrm rot="0">
            <a:off x="1028700" y="3666533"/>
            <a:ext cx="8562995" cy="2661946"/>
          </a:xfrm>
          <a:prstGeom prst="rect">
            <a:avLst/>
          </a:prstGeom>
        </p:spPr>
        <p:txBody>
          <a:bodyPr anchor="t" rtlCol="false" tIns="0" lIns="0" bIns="0" rIns="0">
            <a:spAutoFit/>
          </a:bodyPr>
          <a:lstStyle/>
          <a:p>
            <a:pPr algn="l">
              <a:lnSpc>
                <a:spcPts val="9976"/>
              </a:lnSpc>
            </a:pPr>
            <a:r>
              <a:rPr lang="en-US" sz="11600" spc="-580" b="true">
                <a:solidFill>
                  <a:srgbClr val="024D37"/>
                </a:solidFill>
                <a:latin typeface="Aileron Bold"/>
                <a:ea typeface="Aileron Bold"/>
                <a:cs typeface="Aileron Bold"/>
                <a:sym typeface="Aileron Bold"/>
              </a:rPr>
              <a:t>Thank You So Much</a:t>
            </a:r>
          </a:p>
        </p:txBody>
      </p:sp>
      <p:sp>
        <p:nvSpPr>
          <p:cNvPr name="TextBox 9" id="9"/>
          <p:cNvSpPr txBox="true"/>
          <p:nvPr/>
        </p:nvSpPr>
        <p:spPr>
          <a:xfrm rot="0">
            <a:off x="1512515" y="8979608"/>
            <a:ext cx="3217969" cy="211075"/>
          </a:xfrm>
          <a:prstGeom prst="rect">
            <a:avLst/>
          </a:prstGeom>
        </p:spPr>
        <p:txBody>
          <a:bodyPr anchor="t" rtlCol="false" tIns="0" lIns="0" bIns="0" rIns="0">
            <a:spAutoFit/>
          </a:bodyPr>
          <a:lstStyle/>
          <a:p>
            <a:pPr algn="l">
              <a:lnSpc>
                <a:spcPts val="1548"/>
              </a:lnSpc>
            </a:pPr>
            <a:r>
              <a:rPr lang="en-US" sz="1800" spc="-90">
                <a:solidFill>
                  <a:srgbClr val="000000"/>
                </a:solidFill>
                <a:latin typeface="Aileron"/>
                <a:ea typeface="Aileron"/>
                <a:cs typeface="Aileron"/>
                <a:sym typeface="Aileron"/>
              </a:rPr>
              <a:t>info@aethersoftinnovations.com</a:t>
            </a:r>
          </a:p>
        </p:txBody>
      </p:sp>
      <p:sp>
        <p:nvSpPr>
          <p:cNvPr name="TextBox 10" id="10"/>
          <p:cNvSpPr txBox="true"/>
          <p:nvPr/>
        </p:nvSpPr>
        <p:spPr>
          <a:xfrm rot="0">
            <a:off x="1512515" y="8400269"/>
            <a:ext cx="2713361" cy="211075"/>
          </a:xfrm>
          <a:prstGeom prst="rect">
            <a:avLst/>
          </a:prstGeom>
        </p:spPr>
        <p:txBody>
          <a:bodyPr anchor="t" rtlCol="false" tIns="0" lIns="0" bIns="0" rIns="0">
            <a:spAutoFit/>
          </a:bodyPr>
          <a:lstStyle/>
          <a:p>
            <a:pPr algn="l">
              <a:lnSpc>
                <a:spcPts val="1548"/>
              </a:lnSpc>
            </a:pPr>
            <a:r>
              <a:rPr lang="en-US" sz="1800" spc="-90">
                <a:solidFill>
                  <a:srgbClr val="000000"/>
                </a:solidFill>
                <a:latin typeface="Aileron"/>
                <a:ea typeface="Aileron"/>
                <a:cs typeface="Aileron"/>
                <a:sym typeface="Aileron"/>
              </a:rPr>
              <a:t>+92 335 7758256</a:t>
            </a:r>
          </a:p>
        </p:txBody>
      </p:sp>
      <p:sp>
        <p:nvSpPr>
          <p:cNvPr name="TextBox 11" id="11"/>
          <p:cNvSpPr txBox="true"/>
          <p:nvPr/>
        </p:nvSpPr>
        <p:spPr>
          <a:xfrm rot="0">
            <a:off x="5351583" y="8979608"/>
            <a:ext cx="4011492" cy="211075"/>
          </a:xfrm>
          <a:prstGeom prst="rect">
            <a:avLst/>
          </a:prstGeom>
        </p:spPr>
        <p:txBody>
          <a:bodyPr anchor="t" rtlCol="false" tIns="0" lIns="0" bIns="0" rIns="0">
            <a:spAutoFit/>
          </a:bodyPr>
          <a:lstStyle/>
          <a:p>
            <a:pPr algn="l">
              <a:lnSpc>
                <a:spcPts val="1548"/>
              </a:lnSpc>
            </a:pPr>
            <a:r>
              <a:rPr lang="en-US" sz="1800" spc="-90">
                <a:solidFill>
                  <a:srgbClr val="000000"/>
                </a:solidFill>
                <a:latin typeface="Aileron"/>
                <a:ea typeface="Aileron"/>
                <a:cs typeface="Aileron"/>
                <a:sym typeface="Aileron"/>
              </a:rPr>
              <a:t>www.aethersoftinnovations.com</a:t>
            </a:r>
          </a:p>
        </p:txBody>
      </p:sp>
      <p:sp>
        <p:nvSpPr>
          <p:cNvPr name="TextBox 12" id="12"/>
          <p:cNvSpPr txBox="true"/>
          <p:nvPr/>
        </p:nvSpPr>
        <p:spPr>
          <a:xfrm rot="0">
            <a:off x="5351583" y="8400269"/>
            <a:ext cx="4011492" cy="211075"/>
          </a:xfrm>
          <a:prstGeom prst="rect">
            <a:avLst/>
          </a:prstGeom>
        </p:spPr>
        <p:txBody>
          <a:bodyPr anchor="t" rtlCol="false" tIns="0" lIns="0" bIns="0" rIns="0">
            <a:spAutoFit/>
          </a:bodyPr>
          <a:lstStyle/>
          <a:p>
            <a:pPr algn="l">
              <a:lnSpc>
                <a:spcPts val="1548"/>
              </a:lnSpc>
            </a:pPr>
            <a:r>
              <a:rPr lang="en-US" sz="1800" spc="-90">
                <a:solidFill>
                  <a:srgbClr val="000000"/>
                </a:solidFill>
                <a:latin typeface="Aileron"/>
                <a:ea typeface="Aileron"/>
                <a:cs typeface="Aileron"/>
                <a:sym typeface="Aileron"/>
              </a:rPr>
              <a:t>Incubatted at IU Core, IU EDC Campus</a:t>
            </a:r>
          </a:p>
        </p:txBody>
      </p:sp>
      <p:sp>
        <p:nvSpPr>
          <p:cNvPr name="Freeform 13" id="13"/>
          <p:cNvSpPr/>
          <p:nvPr/>
        </p:nvSpPr>
        <p:spPr>
          <a:xfrm flipH="false" flipV="false" rot="0">
            <a:off x="14928183" y="1028700"/>
            <a:ext cx="2331117" cy="665428"/>
          </a:xfrm>
          <a:custGeom>
            <a:avLst/>
            <a:gdLst/>
            <a:ahLst/>
            <a:cxnLst/>
            <a:rect r="r" b="b" t="t" l="l"/>
            <a:pathLst>
              <a:path h="665428" w="2331117">
                <a:moveTo>
                  <a:pt x="0" y="0"/>
                </a:moveTo>
                <a:lnTo>
                  <a:pt x="2331117" y="0"/>
                </a:lnTo>
                <a:lnTo>
                  <a:pt x="2331117" y="665428"/>
                </a:lnTo>
                <a:lnTo>
                  <a:pt x="0" y="665428"/>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TextBox 14" id="14"/>
          <p:cNvSpPr txBox="true"/>
          <p:nvPr/>
        </p:nvSpPr>
        <p:spPr>
          <a:xfrm rot="0">
            <a:off x="15194166" y="1218930"/>
            <a:ext cx="1182695" cy="336759"/>
          </a:xfrm>
          <a:prstGeom prst="rect">
            <a:avLst/>
          </a:prstGeom>
        </p:spPr>
        <p:txBody>
          <a:bodyPr anchor="t" rtlCol="false" tIns="0" lIns="0" bIns="0" rIns="0">
            <a:spAutoFit/>
          </a:bodyPr>
          <a:lstStyle/>
          <a:p>
            <a:pPr algn="l">
              <a:lnSpc>
                <a:spcPts val="2451"/>
              </a:lnSpc>
            </a:pPr>
            <a:r>
              <a:rPr lang="en-US" sz="2850" spc="-142" b="true">
                <a:solidFill>
                  <a:srgbClr val="FFFFFF"/>
                </a:solidFill>
                <a:latin typeface="Aileron Bold"/>
                <a:ea typeface="Aileron Bold"/>
                <a:cs typeface="Aileron Bold"/>
                <a:sym typeface="Aileron Bold"/>
              </a:rPr>
              <a:t>2025</a:t>
            </a:r>
          </a:p>
        </p:txBody>
      </p:sp>
      <p:sp>
        <p:nvSpPr>
          <p:cNvPr name="Freeform 15" id="15"/>
          <p:cNvSpPr/>
          <p:nvPr/>
        </p:nvSpPr>
        <p:spPr>
          <a:xfrm flipH="false" flipV="false" rot="0">
            <a:off x="16747109" y="4327108"/>
            <a:ext cx="1024383" cy="969322"/>
          </a:xfrm>
          <a:custGeom>
            <a:avLst/>
            <a:gdLst/>
            <a:ahLst/>
            <a:cxnLst/>
            <a:rect r="r" b="b" t="t" l="l"/>
            <a:pathLst>
              <a:path h="969322" w="1024383">
                <a:moveTo>
                  <a:pt x="0" y="0"/>
                </a:moveTo>
                <a:lnTo>
                  <a:pt x="1024382" y="0"/>
                </a:lnTo>
                <a:lnTo>
                  <a:pt x="1024382" y="969322"/>
                </a:lnTo>
                <a:lnTo>
                  <a:pt x="0" y="969322"/>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6" id="16"/>
          <p:cNvSpPr/>
          <p:nvPr/>
        </p:nvSpPr>
        <p:spPr>
          <a:xfrm flipH="false" flipV="false" rot="3724975">
            <a:off x="6745914" y="2151353"/>
            <a:ext cx="1258585" cy="1328322"/>
          </a:xfrm>
          <a:custGeom>
            <a:avLst/>
            <a:gdLst/>
            <a:ahLst/>
            <a:cxnLst/>
            <a:rect r="r" b="b" t="t" l="l"/>
            <a:pathLst>
              <a:path h="1328322" w="1258585">
                <a:moveTo>
                  <a:pt x="0" y="0"/>
                </a:moveTo>
                <a:lnTo>
                  <a:pt x="1258586" y="0"/>
                </a:lnTo>
                <a:lnTo>
                  <a:pt x="1258586" y="1328322"/>
                </a:lnTo>
                <a:lnTo>
                  <a:pt x="0" y="1328322"/>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7" id="17"/>
          <p:cNvSpPr/>
          <p:nvPr/>
        </p:nvSpPr>
        <p:spPr>
          <a:xfrm flipH="false" flipV="false" rot="0">
            <a:off x="851219" y="707100"/>
            <a:ext cx="2017977" cy="1308627"/>
          </a:xfrm>
          <a:custGeom>
            <a:avLst/>
            <a:gdLst/>
            <a:ahLst/>
            <a:cxnLst/>
            <a:rect r="r" b="b" t="t" l="l"/>
            <a:pathLst>
              <a:path h="1308627" w="2017977">
                <a:moveTo>
                  <a:pt x="0" y="0"/>
                </a:moveTo>
                <a:lnTo>
                  <a:pt x="2017977" y="0"/>
                </a:lnTo>
                <a:lnTo>
                  <a:pt x="2017977" y="1308628"/>
                </a:lnTo>
                <a:lnTo>
                  <a:pt x="0" y="1308628"/>
                </a:lnTo>
                <a:lnTo>
                  <a:pt x="0" y="0"/>
                </a:lnTo>
                <a:close/>
              </a:path>
            </a:pathLst>
          </a:custGeom>
          <a:blipFill>
            <a:blip r:embed="rId20"/>
            <a:stretch>
              <a:fillRect l="-17600" t="-38423" r="-2742" b="-47151"/>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DAGfX5_Pu20</dc:identifier>
  <dcterms:modified xsi:type="dcterms:W3CDTF">2011-08-01T06:04:30Z</dcterms:modified>
  <cp:revision>1</cp:revision>
  <dc:title>Green and White Illustrative Pitch Deck Presentation</dc:title>
</cp:coreProperties>
</file>